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12.xml" ContentType="application/vnd.openxmlformats-officedocument.presentationml.notesSlide+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14.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25.xml" ContentType="application/vnd.openxmlformats-officedocument.presentationml.notesSlide+xml"/>
  <Override PartName="/ppt/charts/chart26.xml" ContentType="application/vnd.openxmlformats-officedocument.drawingml.chart+xml"/>
  <Override PartName="/ppt/notesSlides/notesSlide26.xml" ContentType="application/vnd.openxmlformats-officedocument.presentationml.notesSlide+xml"/>
  <Override PartName="/ppt/charts/chart27.xml" ContentType="application/vnd.openxmlformats-officedocument.drawingml.chart+xml"/>
  <Override PartName="/ppt/notesSlides/notesSlide27.xml" ContentType="application/vnd.openxmlformats-officedocument.presentationml.notesSlide+xml"/>
  <Override PartName="/ppt/charts/chart28.xml" ContentType="application/vnd.openxmlformats-officedocument.drawingml.chart+xml"/>
  <Override PartName="/ppt/notesSlides/notesSlide28.xml" ContentType="application/vnd.openxmlformats-officedocument.presentationml.notesSlide+xml"/>
  <Override PartName="/ppt/charts/chart29.xml" ContentType="application/vnd.openxmlformats-officedocument.drawingml.chart+xml"/>
  <Override PartName="/ppt/notesSlides/notesSlide29.xml" ContentType="application/vnd.openxmlformats-officedocument.presentationml.notesSlide+xml"/>
  <Override PartName="/ppt/charts/chart30.xml" ContentType="application/vnd.openxmlformats-officedocument.drawingml.chart+xml"/>
  <Override PartName="/ppt/notesSlides/notesSlide30.xml" ContentType="application/vnd.openxmlformats-officedocument.presentationml.notesSlide+xml"/>
  <Override PartName="/ppt/charts/chart31.xml" ContentType="application/vnd.openxmlformats-officedocument.drawingml.chart+xml"/>
  <Override PartName="/ppt/notesSlides/notesSlide31.xml" ContentType="application/vnd.openxmlformats-officedocument.presentationml.notesSlide+xml"/>
  <Override PartName="/ppt/charts/chart32.xml" ContentType="application/vnd.openxmlformats-officedocument.drawingml.chart+xml"/>
  <Override PartName="/ppt/notesSlides/notesSlide32.xml" ContentType="application/vnd.openxmlformats-officedocument.presentationml.notesSlide+xml"/>
  <Override PartName="/ppt/charts/chart33.xml" ContentType="application/vnd.openxmlformats-officedocument.drawingml.chart+xml"/>
  <Override PartName="/ppt/notesSlides/notesSlide33.xml" ContentType="application/vnd.openxmlformats-officedocument.presentationml.notesSlide+xml"/>
  <Override PartName="/ppt/charts/chart34.xml" ContentType="application/vnd.openxmlformats-officedocument.drawingml.chart+xml"/>
  <Override PartName="/ppt/notesSlides/notesSlide34.xml" ContentType="application/vnd.openxmlformats-officedocument.presentationml.notesSlide+xml"/>
  <Override PartName="/ppt/charts/chart35.xml" ContentType="application/vnd.openxmlformats-officedocument.drawingml.chart+xml"/>
  <Override PartName="/ppt/notesSlides/notesSlide35.xml" ContentType="application/vnd.openxmlformats-officedocument.presentationml.notesSlide+xml"/>
  <Override PartName="/ppt/charts/chart36.xml" ContentType="application/vnd.openxmlformats-officedocument.drawingml.chart+xml"/>
  <Override PartName="/ppt/notesSlides/notesSlide36.xml" ContentType="application/vnd.openxmlformats-officedocument.presentationml.notesSlide+xml"/>
  <Override PartName="/ppt/charts/chart37.xml" ContentType="application/vnd.openxmlformats-officedocument.drawingml.chart+xml"/>
  <Override PartName="/ppt/notesSlides/notesSlide37.xml" ContentType="application/vnd.openxmlformats-officedocument.presentationml.notesSlide+xml"/>
  <Override PartName="/ppt/charts/chart38.xml" ContentType="application/vnd.openxmlformats-officedocument.drawingml.chart+xml"/>
  <Override PartName="/ppt/notesSlides/notesSlide38.xml" ContentType="application/vnd.openxmlformats-officedocument.presentationml.notesSlide+xml"/>
  <Override PartName="/ppt/charts/chart39.xml" ContentType="application/vnd.openxmlformats-officedocument.drawingml.chart+xml"/>
  <Override PartName="/ppt/notesSlides/notesSlide39.xml" ContentType="application/vnd.openxmlformats-officedocument.presentationml.notesSlide+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notesSlides/notesSlide41.xml" ContentType="application/vnd.openxmlformats-officedocument.presentationml.notesSlide+xml"/>
  <Override PartName="/ppt/charts/chart4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70" r:id="rId2"/>
    <p:sldId id="271" r:id="rId3"/>
    <p:sldId id="291" r:id="rId4"/>
    <p:sldId id="290" r:id="rId5"/>
    <p:sldId id="292" r:id="rId6"/>
    <p:sldId id="332" r:id="rId7"/>
    <p:sldId id="293" r:id="rId8"/>
    <p:sldId id="333" r:id="rId9"/>
    <p:sldId id="294" r:id="rId10"/>
    <p:sldId id="334" r:id="rId11"/>
    <p:sldId id="295" r:id="rId12"/>
    <p:sldId id="335" r:id="rId13"/>
    <p:sldId id="297" r:id="rId14"/>
    <p:sldId id="336" r:id="rId15"/>
    <p:sldId id="257" r:id="rId16"/>
    <p:sldId id="267" r:id="rId17"/>
    <p:sldId id="363" r:id="rId18"/>
    <p:sldId id="364" r:id="rId19"/>
    <p:sldId id="298" r:id="rId20"/>
    <p:sldId id="337" r:id="rId21"/>
    <p:sldId id="300" r:id="rId22"/>
    <p:sldId id="301" r:id="rId23"/>
    <p:sldId id="304" r:id="rId24"/>
    <p:sldId id="340" r:id="rId25"/>
    <p:sldId id="259" r:id="rId26"/>
    <p:sldId id="269" r:id="rId27"/>
    <p:sldId id="268" r:id="rId28"/>
    <p:sldId id="365" r:id="rId29"/>
    <p:sldId id="325" r:id="rId30"/>
    <p:sldId id="341" r:id="rId31"/>
    <p:sldId id="349" r:id="rId32"/>
    <p:sldId id="350" r:id="rId33"/>
    <p:sldId id="326" r:id="rId34"/>
    <p:sldId id="342" r:id="rId35"/>
    <p:sldId id="351" r:id="rId36"/>
    <p:sldId id="352" r:id="rId37"/>
    <p:sldId id="328" r:id="rId38"/>
    <p:sldId id="344" r:id="rId39"/>
    <p:sldId id="359" r:id="rId40"/>
    <p:sldId id="360" r:id="rId41"/>
    <p:sldId id="329" r:id="rId42"/>
    <p:sldId id="348" r:id="rId43"/>
    <p:sldId id="357" r:id="rId44"/>
    <p:sldId id="358" r:id="rId45"/>
    <p:sldId id="361" r:id="rId4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8">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Heller" initials="CH"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4" autoAdjust="0"/>
    <p:restoredTop sz="91558" autoAdjust="0"/>
  </p:normalViewPr>
  <p:slideViewPr>
    <p:cSldViewPr showGuides="1">
      <p:cViewPr varScale="1">
        <p:scale>
          <a:sx n="118" d="100"/>
          <a:sy n="118" d="100"/>
        </p:scale>
        <p:origin x="-486" y="-90"/>
      </p:cViewPr>
      <p:guideLst>
        <p:guide orient="horz" pos="2208"/>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7263144526289E-2"/>
          <c:y val="7.4399272042112427E-2"/>
          <c:w val="0.9165189230378461"/>
          <c:h val="0.86933453875548528"/>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3.4992372213918356E-2"/>
                  <c:y val="-2.048236369702632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17"/>
              <c:layout>
                <c:manualLayout>
                  <c:x val="-4.0322580645161289E-3"/>
                  <c:y val="-2.2405640497479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85B-4DA5-9A7A-234DBAB2C9F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0.0</c:formatCode>
                <c:ptCount val="18"/>
                <c:pt idx="0">
                  <c:v>16</c:v>
                </c:pt>
                <c:pt idx="1">
                  <c:v>19.3</c:v>
                </c:pt>
                <c:pt idx="2">
                  <c:v>21.4</c:v>
                </c:pt>
                <c:pt idx="3">
                  <c:v>17.899999999999999</c:v>
                </c:pt>
                <c:pt idx="4">
                  <c:v>19.8</c:v>
                </c:pt>
                <c:pt idx="5">
                  <c:v>16.600000000000001</c:v>
                </c:pt>
                <c:pt idx="6">
                  <c:v>21</c:v>
                </c:pt>
                <c:pt idx="7">
                  <c:v>18.3</c:v>
                </c:pt>
                <c:pt idx="8">
                  <c:v>17.3</c:v>
                </c:pt>
                <c:pt idx="9">
                  <c:v>17.2</c:v>
                </c:pt>
                <c:pt idx="10">
                  <c:v>20.100000000000001</c:v>
                </c:pt>
                <c:pt idx="11">
                  <c:v>15.6</c:v>
                </c:pt>
                <c:pt idx="12">
                  <c:v>14.5</c:v>
                </c:pt>
                <c:pt idx="13">
                  <c:v>13.7</c:v>
                </c:pt>
                <c:pt idx="14">
                  <c:v>12.8</c:v>
                </c:pt>
                <c:pt idx="15">
                  <c:v>12.8</c:v>
                </c:pt>
                <c:pt idx="16">
                  <c:v>11.3</c:v>
                </c:pt>
                <c:pt idx="17">
                  <c:v>12.6</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3.7003746507493017E-2"/>
                  <c:y val="-2.268870038267971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1DE6-4E25-ACEE-B59D5E25F496}"/>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Sheet1!$C$2:$C$19</c:f>
              <c:numCache>
                <c:formatCode>0.0</c:formatCode>
                <c:ptCount val="18"/>
                <c:pt idx="0">
                  <c:v>13.5</c:v>
                </c:pt>
                <c:pt idx="1">
                  <c:v>16.399999999999999</c:v>
                </c:pt>
                <c:pt idx="2">
                  <c:v>15.3</c:v>
                </c:pt>
                <c:pt idx="3">
                  <c:v>15.9</c:v>
                </c:pt>
                <c:pt idx="4">
                  <c:v>13.6</c:v>
                </c:pt>
                <c:pt idx="5">
                  <c:v>14.7</c:v>
                </c:pt>
                <c:pt idx="6">
                  <c:v>15.7</c:v>
                </c:pt>
                <c:pt idx="7">
                  <c:v>15.8</c:v>
                </c:pt>
                <c:pt idx="8">
                  <c:v>14</c:v>
                </c:pt>
                <c:pt idx="9">
                  <c:v>14.2</c:v>
                </c:pt>
                <c:pt idx="10">
                  <c:v>15.4</c:v>
                </c:pt>
                <c:pt idx="11">
                  <c:v>14.6</c:v>
                </c:pt>
                <c:pt idx="12">
                  <c:v>15.3</c:v>
                </c:pt>
                <c:pt idx="13">
                  <c:v>14.4</c:v>
                </c:pt>
                <c:pt idx="14">
                  <c:v>12.2</c:v>
                </c:pt>
                <c:pt idx="15">
                  <c:v>10.5</c:v>
                </c:pt>
                <c:pt idx="16">
                  <c:v>11.1</c:v>
                </c:pt>
                <c:pt idx="17">
                  <c:v>12.3</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2.8216281432562867E-2"/>
                  <c:y val="1.813445501366881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CFB-43A5-9E45-E70130C89699}"/>
                </c:ext>
              </c:extLst>
            </c:dLbl>
            <c:dLbl>
              <c:idx val="1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685B-4DA5-9A7A-234DBAB2C9F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Sheet1!$D$2:$D$19</c:f>
              <c:numCache>
                <c:formatCode>0.0</c:formatCode>
                <c:ptCount val="18"/>
                <c:pt idx="0">
                  <c:v>15.5</c:v>
                </c:pt>
                <c:pt idx="1">
                  <c:v>17.899999999999999</c:v>
                </c:pt>
                <c:pt idx="2">
                  <c:v>19.7</c:v>
                </c:pt>
                <c:pt idx="3">
                  <c:v>17.2</c:v>
                </c:pt>
                <c:pt idx="4">
                  <c:v>15.6</c:v>
                </c:pt>
                <c:pt idx="5">
                  <c:v>15.9</c:v>
                </c:pt>
                <c:pt idx="6">
                  <c:v>16</c:v>
                </c:pt>
                <c:pt idx="7">
                  <c:v>18.600000000000001</c:v>
                </c:pt>
                <c:pt idx="8">
                  <c:v>19.3</c:v>
                </c:pt>
                <c:pt idx="9">
                  <c:v>18.7</c:v>
                </c:pt>
                <c:pt idx="10">
                  <c:v>17</c:v>
                </c:pt>
                <c:pt idx="11">
                  <c:v>12.2</c:v>
                </c:pt>
                <c:pt idx="12">
                  <c:v>15</c:v>
                </c:pt>
                <c:pt idx="13">
                  <c:v>13.8</c:v>
                </c:pt>
                <c:pt idx="14">
                  <c:v>13.2</c:v>
                </c:pt>
                <c:pt idx="15">
                  <c:v>12.5</c:v>
                </c:pt>
                <c:pt idx="16">
                  <c:v>13.4</c:v>
                </c:pt>
                <c:pt idx="17">
                  <c:v>16.2</c:v>
                </c:pt>
              </c:numCache>
            </c:numRef>
          </c:val>
          <c:smooth val="0"/>
          <c:extLst xmlns:c16r2="http://schemas.microsoft.com/office/drawing/2015/06/chart">
            <c:ext xmlns:c16="http://schemas.microsoft.com/office/drawing/2014/chart" uri="{C3380CC4-5D6E-409C-BE32-E72D297353CC}">
              <c16:uniqueId val="{00000008-4779-4A06-9372-AD831E09E051}"/>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dLbls>
            <c:dLbl>
              <c:idx val="0"/>
              <c:layout>
                <c:manualLayout>
                  <c:x val="-3.3592677325361628E-2"/>
                  <c:y val="2.048236369702632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CFB-43A5-9E45-E70130C89699}"/>
                </c:ext>
              </c:extLst>
            </c:dLbl>
            <c:dLbl>
              <c:idx val="17"/>
              <c:layout>
                <c:manualLayout>
                  <c:x val="-4.119676572686479E-3"/>
                  <c:y val="9.958062443324314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685B-4DA5-9A7A-234DBAB2C9F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Sheet1!$E$2:$E$19</c:f>
              <c:numCache>
                <c:formatCode>0.0</c:formatCode>
                <c:ptCount val="18"/>
                <c:pt idx="0">
                  <c:v>13.1</c:v>
                </c:pt>
                <c:pt idx="1">
                  <c:v>15.8</c:v>
                </c:pt>
                <c:pt idx="2">
                  <c:v>17.2</c:v>
                </c:pt>
                <c:pt idx="3">
                  <c:v>16</c:v>
                </c:pt>
                <c:pt idx="4">
                  <c:v>17</c:v>
                </c:pt>
                <c:pt idx="5">
                  <c:v>15</c:v>
                </c:pt>
                <c:pt idx="6">
                  <c:v>14.6</c:v>
                </c:pt>
                <c:pt idx="7">
                  <c:v>16.2</c:v>
                </c:pt>
                <c:pt idx="8">
                  <c:v>15.6</c:v>
                </c:pt>
                <c:pt idx="9">
                  <c:v>15.3</c:v>
                </c:pt>
                <c:pt idx="10">
                  <c:v>16.5</c:v>
                </c:pt>
                <c:pt idx="11">
                  <c:v>14.2</c:v>
                </c:pt>
                <c:pt idx="12">
                  <c:v>13.9</c:v>
                </c:pt>
                <c:pt idx="13">
                  <c:v>13.1</c:v>
                </c:pt>
                <c:pt idx="14">
                  <c:v>11.6</c:v>
                </c:pt>
                <c:pt idx="15">
                  <c:v>10.3</c:v>
                </c:pt>
                <c:pt idx="16">
                  <c:v>9.8000000000000007</c:v>
                </c:pt>
                <c:pt idx="17">
                  <c:v>12.3</c:v>
                </c:pt>
              </c:numCache>
            </c:numRef>
          </c:val>
          <c:smooth val="0"/>
          <c:extLst xmlns:c16r2="http://schemas.microsoft.com/office/drawing/2015/06/chart">
            <c:ext xmlns:c16="http://schemas.microsoft.com/office/drawing/2014/chart" uri="{C3380CC4-5D6E-409C-BE32-E72D297353CC}">
              <c16:uniqueId val="{00000009-4779-4A06-9372-AD831E09E051}"/>
            </c:ext>
          </c:extLst>
        </c:ser>
        <c:ser>
          <c:idx val="4"/>
          <c:order val="4"/>
          <c:tx>
            <c:strRef>
              <c:f>Sheet1!$F$1</c:f>
              <c:strCache>
                <c:ptCount val="1"/>
                <c:pt idx="0">
                  <c:v>Staten Island</c:v>
                </c:pt>
              </c:strCache>
            </c:strRef>
          </c:tx>
          <c:marker>
            <c:symbol val="square"/>
            <c:size val="7"/>
          </c:marker>
          <c:dLbls>
            <c:dLbl>
              <c:idx val="0"/>
              <c:layout>
                <c:manualLayout>
                  <c:x val="-3.3592677325361628E-2"/>
                  <c:y val="2.81632500834111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CFB-43A5-9E45-E70130C89699}"/>
                </c:ext>
              </c:extLst>
            </c:dLbl>
            <c:dLbl>
              <c:idx val="1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685B-4DA5-9A7A-234DBAB2C9F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Sheet1!$F$2:$F$19</c:f>
              <c:numCache>
                <c:formatCode>0.0</c:formatCode>
                <c:ptCount val="18"/>
                <c:pt idx="0">
                  <c:v>10.1</c:v>
                </c:pt>
                <c:pt idx="1">
                  <c:v>13.2</c:v>
                </c:pt>
                <c:pt idx="2">
                  <c:v>13.1</c:v>
                </c:pt>
                <c:pt idx="3">
                  <c:v>7.6</c:v>
                </c:pt>
                <c:pt idx="4">
                  <c:v>10</c:v>
                </c:pt>
                <c:pt idx="5">
                  <c:v>11.1</c:v>
                </c:pt>
                <c:pt idx="6">
                  <c:v>14.4</c:v>
                </c:pt>
                <c:pt idx="7">
                  <c:v>14.7</c:v>
                </c:pt>
                <c:pt idx="8">
                  <c:v>14.8</c:v>
                </c:pt>
                <c:pt idx="9">
                  <c:v>14.2</c:v>
                </c:pt>
                <c:pt idx="10">
                  <c:v>12.5</c:v>
                </c:pt>
                <c:pt idx="11">
                  <c:v>10.6</c:v>
                </c:pt>
                <c:pt idx="12">
                  <c:v>10.6</c:v>
                </c:pt>
                <c:pt idx="13">
                  <c:v>12</c:v>
                </c:pt>
                <c:pt idx="14">
                  <c:v>7.2</c:v>
                </c:pt>
                <c:pt idx="15">
                  <c:v>7.9</c:v>
                </c:pt>
                <c:pt idx="16">
                  <c:v>7.9</c:v>
                </c:pt>
                <c:pt idx="17">
                  <c:v>7</c:v>
                </c:pt>
              </c:numCache>
            </c:numRef>
          </c:val>
          <c:smooth val="0"/>
          <c:extLst xmlns:c16r2="http://schemas.microsoft.com/office/drawing/2015/06/chart">
            <c:ext xmlns:c16="http://schemas.microsoft.com/office/drawing/2014/chart" uri="{C3380CC4-5D6E-409C-BE32-E72D297353CC}">
              <c16:uniqueId val="{0000000A-4779-4A06-9372-AD831E09E051}"/>
            </c:ext>
          </c:extLst>
        </c:ser>
        <c:dLbls>
          <c:showLegendKey val="0"/>
          <c:showVal val="0"/>
          <c:showCatName val="0"/>
          <c:showSerName val="0"/>
          <c:showPercent val="0"/>
          <c:showBubbleSize val="0"/>
        </c:dLbls>
        <c:marker val="1"/>
        <c:smooth val="0"/>
        <c:axId val="149383424"/>
        <c:axId val="149411712"/>
      </c:lineChart>
      <c:catAx>
        <c:axId val="14938342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9411712"/>
        <c:crosses val="autoZero"/>
        <c:auto val="1"/>
        <c:lblAlgn val="ctr"/>
        <c:lblOffset val="100"/>
        <c:noMultiLvlLbl val="0"/>
      </c:catAx>
      <c:valAx>
        <c:axId val="149411712"/>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Salmonella rate per 100,000</a:t>
                </a:r>
                <a:endParaRPr lang="en-US" sz="1200" dirty="0">
                  <a:effectLst/>
                  <a:latin typeface="+mn-lt"/>
                </a:endParaRPr>
              </a:p>
            </c:rich>
          </c:tx>
          <c:layout>
            <c:manualLayout>
              <c:xMode val="edge"/>
              <c:yMode val="edge"/>
              <c:x val="0"/>
              <c:y val="0.19444920349222194"/>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93834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320059357463597E-2"/>
          <c:y val="3.0789771070282881E-2"/>
          <c:w val="0.88239142203917442"/>
          <c:h val="0.67393436893346281"/>
        </c:manualLayout>
      </c:layout>
      <c:barChart>
        <c:barDir val="col"/>
        <c:grouping val="clustered"/>
        <c:varyColors val="0"/>
        <c:ser>
          <c:idx val="0"/>
          <c:order val="0"/>
          <c:tx>
            <c:strRef>
              <c:f>Sheet1!$B$1</c:f>
              <c:strCache>
                <c:ptCount val="1"/>
                <c:pt idx="0">
                  <c:v>Crypto rate</c:v>
                </c:pt>
              </c:strCache>
            </c:strRef>
          </c:tx>
          <c:spPr>
            <a:solidFill>
              <a:srgbClr val="1F78B4"/>
            </a:solidFill>
            <a:ln>
              <a:solidFill>
                <a:schemeClr val="bg1">
                  <a:lumMod val="50000"/>
                </a:schemeClr>
              </a:solidFill>
            </a:ln>
          </c:spPr>
          <c:invertIfNegative val="0"/>
          <c:dPt>
            <c:idx val="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1-214C-42CD-9F4B-40ACA1907BB6}"/>
              </c:ext>
            </c:extLst>
          </c:dPt>
          <c:dPt>
            <c:idx val="1"/>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3-214C-42CD-9F4B-40ACA1907BB6}"/>
              </c:ext>
            </c:extLst>
          </c:dPt>
          <c:dPt>
            <c:idx val="2"/>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5-214C-42CD-9F4B-40ACA1907BB6}"/>
              </c:ext>
            </c:extLst>
          </c:dPt>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Morrisania (106)</c:v>
                </c:pt>
                <c:pt idx="1">
                  <c:v>Crotona (105)</c:v>
                </c:pt>
                <c:pt idx="2">
                  <c:v>Fordham (103)</c:v>
                </c:pt>
                <c:pt idx="3">
                  <c:v>Kingsbridge (101)</c:v>
                </c:pt>
                <c:pt idx="4">
                  <c:v>Pelham (104)</c:v>
                </c:pt>
                <c:pt idx="5">
                  <c:v>Mott Haven (107)</c:v>
                </c:pt>
                <c:pt idx="6">
                  <c:v>Northeast Bronx (102)</c:v>
                </c:pt>
              </c:strCache>
            </c:strRef>
          </c:cat>
          <c:val>
            <c:numRef>
              <c:f>Sheet1!$B$2:$B$8</c:f>
              <c:numCache>
                <c:formatCode>0.0</c:formatCode>
                <c:ptCount val="7"/>
                <c:pt idx="0">
                  <c:v>4.5</c:v>
                </c:pt>
                <c:pt idx="1">
                  <c:v>3.1</c:v>
                </c:pt>
                <c:pt idx="2">
                  <c:v>1.9</c:v>
                </c:pt>
                <c:pt idx="3">
                  <c:v>1.6</c:v>
                </c:pt>
                <c:pt idx="4">
                  <c:v>1.5</c:v>
                </c:pt>
                <c:pt idx="5">
                  <c:v>0</c:v>
                </c:pt>
                <c:pt idx="6">
                  <c:v>0</c:v>
                </c:pt>
              </c:numCache>
            </c:numRef>
          </c:val>
          <c:extLst xmlns:c16r2="http://schemas.microsoft.com/office/drawing/2015/06/chart">
            <c:ext xmlns:c16="http://schemas.microsoft.com/office/drawing/2014/chart" uri="{C3380CC4-5D6E-409C-BE32-E72D297353CC}">
              <c16:uniqueId val="{00000006-214C-42CD-9F4B-40ACA1907BB6}"/>
            </c:ext>
          </c:extLst>
        </c:ser>
        <c:dLbls>
          <c:showLegendKey val="0"/>
          <c:showVal val="0"/>
          <c:showCatName val="0"/>
          <c:showSerName val="0"/>
          <c:showPercent val="0"/>
          <c:showBubbleSize val="0"/>
        </c:dLbls>
        <c:gapWidth val="70"/>
        <c:axId val="136214400"/>
        <c:axId val="136215936"/>
      </c:barChart>
      <c:dateAx>
        <c:axId val="136214400"/>
        <c:scaling>
          <c:orientation val="minMax"/>
        </c:scaling>
        <c:delete val="0"/>
        <c:axPos val="b"/>
        <c:numFmt formatCode="General" sourceLinked="0"/>
        <c:majorTickMark val="out"/>
        <c:minorTickMark val="none"/>
        <c:tickLblPos val="nextTo"/>
        <c:txPr>
          <a:bodyPr/>
          <a:lstStyle/>
          <a:p>
            <a:pPr>
              <a:defRPr sz="1100"/>
            </a:pPr>
            <a:endParaRPr lang="en-US"/>
          </a:p>
        </c:txPr>
        <c:crossAx val="136215936"/>
        <c:crosses val="autoZero"/>
        <c:auto val="0"/>
        <c:lblOffset val="100"/>
        <c:baseTimeUnit val="days"/>
        <c:minorUnit val="1"/>
      </c:dateAx>
      <c:valAx>
        <c:axId val="136215936"/>
        <c:scaling>
          <c:orientation val="minMax"/>
          <c:max val="5"/>
          <c:min val="0"/>
        </c:scaling>
        <c:delete val="0"/>
        <c:axPos val="l"/>
        <c:title>
          <c:tx>
            <c:rich>
              <a:bodyPr rot="-5400000" vert="horz"/>
              <a:lstStyle/>
              <a:p>
                <a:pPr>
                  <a:defRPr sz="1400"/>
                </a:pPr>
                <a:r>
                  <a:rPr lang="en-US" sz="1200" b="1" i="0" baseline="0" dirty="0">
                    <a:effectLst/>
                  </a:rPr>
                  <a:t>Age-adjusted Crypto rate per 100,000</a:t>
                </a:r>
                <a:endParaRPr lang="en-US" sz="1200" dirty="0">
                  <a:effectLst/>
                </a:endParaRPr>
              </a:p>
            </c:rich>
          </c:tx>
          <c:layout>
            <c:manualLayout>
              <c:xMode val="edge"/>
              <c:yMode val="edge"/>
              <c:x val="0"/>
              <c:y val="0.10371678560352293"/>
            </c:manualLayout>
          </c:layout>
          <c:overlay val="0"/>
        </c:title>
        <c:numFmt formatCode="0" sourceLinked="0"/>
        <c:majorTickMark val="out"/>
        <c:minorTickMark val="none"/>
        <c:tickLblPos val="nextTo"/>
        <c:txPr>
          <a:bodyPr/>
          <a:lstStyle/>
          <a:p>
            <a:pPr>
              <a:defRPr sz="1200"/>
            </a:pPr>
            <a:endParaRPr lang="en-US"/>
          </a:p>
        </c:txPr>
        <c:crossAx val="136214400"/>
        <c:crosses val="autoZero"/>
        <c:crossBetween val="between"/>
        <c:majorUnit val="1"/>
        <c:minorUnit val="0.1"/>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736725547164976E-2"/>
          <c:y val="7.4399272042112427E-2"/>
          <c:w val="0.91550846506813444"/>
          <c:h val="0.86933453875548528"/>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3.6392067102475077E-2"/>
                  <c:y val="-5.545347016913415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1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E9F-4A91-B7E2-94604283D74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0.0</c:formatCode>
                <c:ptCount val="18"/>
                <c:pt idx="0">
                  <c:v>4.9000000000000004</c:v>
                </c:pt>
                <c:pt idx="1">
                  <c:v>6.4</c:v>
                </c:pt>
                <c:pt idx="2">
                  <c:v>7.3</c:v>
                </c:pt>
                <c:pt idx="3">
                  <c:v>6.5</c:v>
                </c:pt>
                <c:pt idx="4">
                  <c:v>4.5</c:v>
                </c:pt>
                <c:pt idx="5">
                  <c:v>3</c:v>
                </c:pt>
                <c:pt idx="6">
                  <c:v>2.9</c:v>
                </c:pt>
                <c:pt idx="7">
                  <c:v>5.7</c:v>
                </c:pt>
                <c:pt idx="8">
                  <c:v>5.5</c:v>
                </c:pt>
                <c:pt idx="9">
                  <c:v>4.4000000000000004</c:v>
                </c:pt>
                <c:pt idx="10">
                  <c:v>4.0999999999999996</c:v>
                </c:pt>
                <c:pt idx="11">
                  <c:v>3.8</c:v>
                </c:pt>
                <c:pt idx="12">
                  <c:v>3.7</c:v>
                </c:pt>
                <c:pt idx="13">
                  <c:v>3</c:v>
                </c:pt>
                <c:pt idx="14">
                  <c:v>4.8</c:v>
                </c:pt>
                <c:pt idx="15">
                  <c:v>3.2</c:v>
                </c:pt>
                <c:pt idx="16">
                  <c:v>2.4</c:v>
                </c:pt>
                <c:pt idx="17">
                  <c:v>3.4</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3.6392067102475077E-2"/>
                  <c:y val="1.963306500144862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CFB-43A5-9E45-E70130C89699}"/>
                </c:ext>
              </c:extLst>
            </c:dLbl>
            <c:dLbl>
              <c:idx val="17"/>
              <c:layout>
                <c:manualLayout>
                  <c:x val="0"/>
                  <c:y val="4.979031221662157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E9F-4A91-B7E2-94604283D74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Sheet1!$C$2:$C$19</c:f>
              <c:numCache>
                <c:formatCode>0.0</c:formatCode>
                <c:ptCount val="18"/>
                <c:pt idx="0">
                  <c:v>4.2</c:v>
                </c:pt>
                <c:pt idx="1">
                  <c:v>4.5999999999999996</c:v>
                </c:pt>
                <c:pt idx="2">
                  <c:v>4.2</c:v>
                </c:pt>
                <c:pt idx="3">
                  <c:v>3.5</c:v>
                </c:pt>
                <c:pt idx="4">
                  <c:v>4.2</c:v>
                </c:pt>
                <c:pt idx="5">
                  <c:v>3.5</c:v>
                </c:pt>
                <c:pt idx="6">
                  <c:v>4.5999999999999996</c:v>
                </c:pt>
                <c:pt idx="7">
                  <c:v>4</c:v>
                </c:pt>
                <c:pt idx="8">
                  <c:v>2.6</c:v>
                </c:pt>
                <c:pt idx="9">
                  <c:v>3.6</c:v>
                </c:pt>
                <c:pt idx="10">
                  <c:v>2.8</c:v>
                </c:pt>
                <c:pt idx="11">
                  <c:v>3.6</c:v>
                </c:pt>
                <c:pt idx="12">
                  <c:v>3.9</c:v>
                </c:pt>
                <c:pt idx="13">
                  <c:v>3.8</c:v>
                </c:pt>
                <c:pt idx="14">
                  <c:v>3.6</c:v>
                </c:pt>
                <c:pt idx="15">
                  <c:v>3</c:v>
                </c:pt>
                <c:pt idx="16">
                  <c:v>3.6</c:v>
                </c:pt>
                <c:pt idx="17">
                  <c:v>2.8</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3.4992372213918342E-2"/>
                  <c:y val="-3.165585720295274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CFB-43A5-9E45-E70130C89699}"/>
                </c:ext>
              </c:extLst>
            </c:dLbl>
            <c:dLbl>
              <c:idx val="1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9E9F-4A91-B7E2-94604283D74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Sheet1!$D$2:$D$19</c:f>
              <c:numCache>
                <c:formatCode>0.0</c:formatCode>
                <c:ptCount val="18"/>
                <c:pt idx="0">
                  <c:v>26.6</c:v>
                </c:pt>
                <c:pt idx="1">
                  <c:v>21.5</c:v>
                </c:pt>
                <c:pt idx="2">
                  <c:v>17.8</c:v>
                </c:pt>
                <c:pt idx="3">
                  <c:v>17.399999999999999</c:v>
                </c:pt>
                <c:pt idx="4">
                  <c:v>13.5</c:v>
                </c:pt>
                <c:pt idx="5">
                  <c:v>15.3</c:v>
                </c:pt>
                <c:pt idx="6">
                  <c:v>17</c:v>
                </c:pt>
                <c:pt idx="7">
                  <c:v>14.8</c:v>
                </c:pt>
                <c:pt idx="8">
                  <c:v>11.5</c:v>
                </c:pt>
                <c:pt idx="9">
                  <c:v>11.6</c:v>
                </c:pt>
                <c:pt idx="10">
                  <c:v>10</c:v>
                </c:pt>
                <c:pt idx="11">
                  <c:v>11.1</c:v>
                </c:pt>
                <c:pt idx="12">
                  <c:v>10.7</c:v>
                </c:pt>
                <c:pt idx="13">
                  <c:v>10.5</c:v>
                </c:pt>
                <c:pt idx="14">
                  <c:v>10.7</c:v>
                </c:pt>
                <c:pt idx="15">
                  <c:v>10.3</c:v>
                </c:pt>
                <c:pt idx="16">
                  <c:v>8</c:v>
                </c:pt>
                <c:pt idx="17">
                  <c:v>8.1999999999999993</c:v>
                </c:pt>
              </c:numCache>
            </c:numRef>
          </c:val>
          <c:smooth val="0"/>
          <c:extLst xmlns:c16r2="http://schemas.microsoft.com/office/drawing/2015/06/chart">
            <c:ext xmlns:c16="http://schemas.microsoft.com/office/drawing/2014/chart" uri="{C3380CC4-5D6E-409C-BE32-E72D297353CC}">
              <c16:uniqueId val="{00000008-4779-4A06-9372-AD831E09E051}"/>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dLbls>
            <c:dLbl>
              <c:idx val="0"/>
              <c:layout>
                <c:manualLayout>
                  <c:x val="-3.6392067102475077E-2"/>
                  <c:y val="-4.41271542641089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CFB-43A5-9E45-E70130C89699}"/>
                </c:ext>
              </c:extLst>
            </c:dLbl>
            <c:dLbl>
              <c:idx val="17"/>
              <c:layout>
                <c:manualLayout>
                  <c:x val="0"/>
                  <c:y val="-2.2405640497479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9E9F-4A91-B7E2-94604283D74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Sheet1!$E$2:$E$19</c:f>
              <c:numCache>
                <c:formatCode>0.0</c:formatCode>
                <c:ptCount val="18"/>
                <c:pt idx="0">
                  <c:v>6</c:v>
                </c:pt>
                <c:pt idx="1">
                  <c:v>3.6</c:v>
                </c:pt>
                <c:pt idx="2">
                  <c:v>4</c:v>
                </c:pt>
                <c:pt idx="3">
                  <c:v>2.8</c:v>
                </c:pt>
                <c:pt idx="4">
                  <c:v>2.2999999999999998</c:v>
                </c:pt>
                <c:pt idx="5">
                  <c:v>2.9</c:v>
                </c:pt>
                <c:pt idx="6">
                  <c:v>3.8</c:v>
                </c:pt>
                <c:pt idx="7">
                  <c:v>4.2</c:v>
                </c:pt>
                <c:pt idx="8">
                  <c:v>2.9</c:v>
                </c:pt>
                <c:pt idx="9">
                  <c:v>3.6</c:v>
                </c:pt>
                <c:pt idx="10">
                  <c:v>3.5</c:v>
                </c:pt>
                <c:pt idx="11">
                  <c:v>3.6</c:v>
                </c:pt>
                <c:pt idx="12">
                  <c:v>3.6</c:v>
                </c:pt>
                <c:pt idx="13">
                  <c:v>3.1</c:v>
                </c:pt>
                <c:pt idx="14">
                  <c:v>4.0999999999999996</c:v>
                </c:pt>
                <c:pt idx="15">
                  <c:v>3.8</c:v>
                </c:pt>
                <c:pt idx="16">
                  <c:v>3.6</c:v>
                </c:pt>
                <c:pt idx="17">
                  <c:v>3.8</c:v>
                </c:pt>
              </c:numCache>
            </c:numRef>
          </c:val>
          <c:smooth val="0"/>
          <c:extLst xmlns:c16r2="http://schemas.microsoft.com/office/drawing/2015/06/chart">
            <c:ext xmlns:c16="http://schemas.microsoft.com/office/drawing/2014/chart" uri="{C3380CC4-5D6E-409C-BE32-E72D297353CC}">
              <c16:uniqueId val="{00000009-4779-4A06-9372-AD831E09E051}"/>
            </c:ext>
          </c:extLst>
        </c:ser>
        <c:ser>
          <c:idx val="4"/>
          <c:order val="4"/>
          <c:tx>
            <c:strRef>
              <c:f>Sheet1!$F$1</c:f>
              <c:strCache>
                <c:ptCount val="1"/>
                <c:pt idx="0">
                  <c:v>Staten Island</c:v>
                </c:pt>
              </c:strCache>
            </c:strRef>
          </c:tx>
          <c:marker>
            <c:symbol val="square"/>
            <c:size val="7"/>
          </c:marker>
          <c:dLbls>
            <c:dLbl>
              <c:idx val="0"/>
              <c:layout>
                <c:manualLayout>
                  <c:x val="-3.4992372213918342E-2"/>
                  <c:y val="-1.664799856666628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CFB-43A5-9E45-E70130C89699}"/>
                </c:ext>
              </c:extLst>
            </c:dLbl>
            <c:dLbl>
              <c:idx val="17"/>
              <c:layout>
                <c:manualLayout>
                  <c:x val="0"/>
                  <c:y val="7.468546832493236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9E9F-4A91-B7E2-94604283D74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Sheet1!$F$2:$F$19</c:f>
              <c:numCache>
                <c:formatCode>0.0</c:formatCode>
                <c:ptCount val="18"/>
                <c:pt idx="0">
                  <c:v>0.9</c:v>
                </c:pt>
                <c:pt idx="1">
                  <c:v>0.7</c:v>
                </c:pt>
                <c:pt idx="2">
                  <c:v>0.4</c:v>
                </c:pt>
                <c:pt idx="3">
                  <c:v>1.1000000000000001</c:v>
                </c:pt>
                <c:pt idx="4">
                  <c:v>1.1000000000000001</c:v>
                </c:pt>
                <c:pt idx="5">
                  <c:v>1.8</c:v>
                </c:pt>
                <c:pt idx="6">
                  <c:v>0.9</c:v>
                </c:pt>
                <c:pt idx="7">
                  <c:v>1.1000000000000001</c:v>
                </c:pt>
                <c:pt idx="8">
                  <c:v>1.1000000000000001</c:v>
                </c:pt>
                <c:pt idx="9">
                  <c:v>0.7</c:v>
                </c:pt>
                <c:pt idx="10">
                  <c:v>1.1000000000000001</c:v>
                </c:pt>
                <c:pt idx="11">
                  <c:v>0.7</c:v>
                </c:pt>
                <c:pt idx="12">
                  <c:v>1.9</c:v>
                </c:pt>
                <c:pt idx="13">
                  <c:v>0.7</c:v>
                </c:pt>
                <c:pt idx="14">
                  <c:v>1.1000000000000001</c:v>
                </c:pt>
                <c:pt idx="15">
                  <c:v>0.9</c:v>
                </c:pt>
                <c:pt idx="16">
                  <c:v>1.6</c:v>
                </c:pt>
                <c:pt idx="17">
                  <c:v>1.8</c:v>
                </c:pt>
              </c:numCache>
            </c:numRef>
          </c:val>
          <c:smooth val="0"/>
          <c:extLst xmlns:c16r2="http://schemas.microsoft.com/office/drawing/2015/06/chart">
            <c:ext xmlns:c16="http://schemas.microsoft.com/office/drawing/2014/chart" uri="{C3380CC4-5D6E-409C-BE32-E72D297353CC}">
              <c16:uniqueId val="{0000000A-4779-4A06-9372-AD831E09E051}"/>
            </c:ext>
          </c:extLst>
        </c:ser>
        <c:dLbls>
          <c:showLegendKey val="0"/>
          <c:showVal val="0"/>
          <c:showCatName val="0"/>
          <c:showSerName val="0"/>
          <c:showPercent val="0"/>
          <c:showBubbleSize val="0"/>
        </c:dLbls>
        <c:marker val="1"/>
        <c:smooth val="0"/>
        <c:axId val="136421376"/>
        <c:axId val="136422912"/>
      </c:lineChart>
      <c:catAx>
        <c:axId val="13642137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422912"/>
        <c:crosses val="autoZero"/>
        <c:auto val="1"/>
        <c:lblAlgn val="ctr"/>
        <c:lblOffset val="100"/>
        <c:noMultiLvlLbl val="0"/>
      </c:catAx>
      <c:valAx>
        <c:axId val="136422912"/>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Amebiasis rate per 100,000</a:t>
                </a:r>
                <a:endParaRPr lang="en-US" sz="1200" dirty="0">
                  <a:effectLst/>
                  <a:latin typeface="+mn-lt"/>
                </a:endParaRPr>
              </a:p>
            </c:rich>
          </c:tx>
          <c:layout>
            <c:manualLayout>
              <c:xMode val="edge"/>
              <c:yMode val="edge"/>
              <c:x val="3.7786251381234344E-3"/>
              <c:y val="0.21436532837887057"/>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42137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320059357463597E-2"/>
          <c:y val="3.0789771070282881E-2"/>
          <c:w val="0.88239142203917442"/>
          <c:h val="0.67393436893346281"/>
        </c:manualLayout>
      </c:layout>
      <c:barChart>
        <c:barDir val="col"/>
        <c:grouping val="clustered"/>
        <c:varyColors val="0"/>
        <c:ser>
          <c:idx val="0"/>
          <c:order val="0"/>
          <c:tx>
            <c:strRef>
              <c:f>Sheet1!$B$1</c:f>
              <c:strCache>
                <c:ptCount val="1"/>
                <c:pt idx="0">
                  <c:v>Amebiasis rate</c:v>
                </c:pt>
              </c:strCache>
            </c:strRef>
          </c:tx>
          <c:spPr>
            <a:solidFill>
              <a:srgbClr val="1F78B4"/>
            </a:solidFill>
            <a:ln>
              <a:solidFill>
                <a:schemeClr val="bg1">
                  <a:lumMod val="50000"/>
                </a:schemeClr>
              </a:solidFill>
            </a:ln>
          </c:spPr>
          <c:invertIfNegative val="0"/>
          <c:dPt>
            <c:idx val="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1-214C-42CD-9F4B-40ACA1907BB6}"/>
              </c:ext>
            </c:extLst>
          </c:dPt>
          <c:dPt>
            <c:idx val="1"/>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3-214C-42CD-9F4B-40ACA1907BB6}"/>
              </c:ext>
            </c:extLst>
          </c:dPt>
          <c:dPt>
            <c:idx val="2"/>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5-214C-42CD-9F4B-40ACA1907BB6}"/>
              </c:ext>
            </c:extLst>
          </c:dPt>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Crotona (105)</c:v>
                </c:pt>
                <c:pt idx="1">
                  <c:v>Fordham (103)</c:v>
                </c:pt>
                <c:pt idx="2">
                  <c:v>Morrisania (106)</c:v>
                </c:pt>
                <c:pt idx="3">
                  <c:v>Pelham (104)</c:v>
                </c:pt>
                <c:pt idx="4">
                  <c:v>Kingsbridge (101)</c:v>
                </c:pt>
                <c:pt idx="5">
                  <c:v>Mott Haven (107)</c:v>
                </c:pt>
                <c:pt idx="6">
                  <c:v>Northeast Bronx (102)</c:v>
                </c:pt>
              </c:strCache>
            </c:strRef>
          </c:cat>
          <c:val>
            <c:numRef>
              <c:f>Sheet1!$B$2:$B$8</c:f>
              <c:numCache>
                <c:formatCode>0.0</c:formatCode>
                <c:ptCount val="7"/>
                <c:pt idx="0">
                  <c:v>5.6</c:v>
                </c:pt>
                <c:pt idx="1">
                  <c:v>4.2</c:v>
                </c:pt>
                <c:pt idx="2">
                  <c:v>3.6</c:v>
                </c:pt>
                <c:pt idx="3">
                  <c:v>3.3</c:v>
                </c:pt>
                <c:pt idx="4">
                  <c:v>3.1</c:v>
                </c:pt>
                <c:pt idx="5">
                  <c:v>2.2999999999999998</c:v>
                </c:pt>
                <c:pt idx="6">
                  <c:v>1</c:v>
                </c:pt>
              </c:numCache>
            </c:numRef>
          </c:val>
          <c:extLst xmlns:c16r2="http://schemas.microsoft.com/office/drawing/2015/06/chart">
            <c:ext xmlns:c16="http://schemas.microsoft.com/office/drawing/2014/chart" uri="{C3380CC4-5D6E-409C-BE32-E72D297353CC}">
              <c16:uniqueId val="{00000006-214C-42CD-9F4B-40ACA1907BB6}"/>
            </c:ext>
          </c:extLst>
        </c:ser>
        <c:dLbls>
          <c:showLegendKey val="0"/>
          <c:showVal val="0"/>
          <c:showCatName val="0"/>
          <c:showSerName val="0"/>
          <c:showPercent val="0"/>
          <c:showBubbleSize val="0"/>
        </c:dLbls>
        <c:gapWidth val="70"/>
        <c:axId val="136630272"/>
        <c:axId val="136631808"/>
      </c:barChart>
      <c:dateAx>
        <c:axId val="136630272"/>
        <c:scaling>
          <c:orientation val="minMax"/>
        </c:scaling>
        <c:delete val="0"/>
        <c:axPos val="b"/>
        <c:numFmt formatCode="General" sourceLinked="0"/>
        <c:majorTickMark val="out"/>
        <c:minorTickMark val="none"/>
        <c:tickLblPos val="nextTo"/>
        <c:txPr>
          <a:bodyPr/>
          <a:lstStyle/>
          <a:p>
            <a:pPr>
              <a:defRPr sz="1100"/>
            </a:pPr>
            <a:endParaRPr lang="en-US"/>
          </a:p>
        </c:txPr>
        <c:crossAx val="136631808"/>
        <c:crosses val="autoZero"/>
        <c:auto val="0"/>
        <c:lblOffset val="100"/>
        <c:baseTimeUnit val="days"/>
        <c:minorUnit val="1"/>
      </c:dateAx>
      <c:valAx>
        <c:axId val="136631808"/>
        <c:scaling>
          <c:orientation val="minMax"/>
          <c:max val="6"/>
          <c:min val="0"/>
        </c:scaling>
        <c:delete val="0"/>
        <c:axPos val="l"/>
        <c:title>
          <c:tx>
            <c:rich>
              <a:bodyPr rot="-5400000" vert="horz"/>
              <a:lstStyle/>
              <a:p>
                <a:pPr>
                  <a:defRPr sz="1400"/>
                </a:pPr>
                <a:r>
                  <a:rPr lang="en-US" sz="1200" b="1" i="0" baseline="0" dirty="0">
                    <a:effectLst/>
                  </a:rPr>
                  <a:t>Age-adjusted Amebiasis rate per 100,000</a:t>
                </a:r>
                <a:endParaRPr lang="en-US" sz="1200" dirty="0">
                  <a:effectLst/>
                </a:endParaRPr>
              </a:p>
            </c:rich>
          </c:tx>
          <c:layout>
            <c:manualLayout>
              <c:xMode val="edge"/>
              <c:yMode val="edge"/>
              <c:x val="2.1097049918111883E-3"/>
              <c:y val="7.6756006492973886E-2"/>
            </c:manualLayout>
          </c:layout>
          <c:overlay val="0"/>
        </c:title>
        <c:numFmt formatCode="0" sourceLinked="0"/>
        <c:majorTickMark val="out"/>
        <c:minorTickMark val="none"/>
        <c:tickLblPos val="nextTo"/>
        <c:txPr>
          <a:bodyPr/>
          <a:lstStyle/>
          <a:p>
            <a:pPr>
              <a:defRPr sz="1200"/>
            </a:pPr>
            <a:endParaRPr lang="en-US"/>
          </a:p>
        </c:txPr>
        <c:crossAx val="13663027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bg1">
                  <a:lumMod val="50000"/>
                </a:schemeClr>
              </a:solidFill>
            </a:ln>
          </c:spPr>
          <c:invertIfNegative val="0"/>
          <c:dPt>
            <c:idx val="0"/>
            <c:invertIfNegative val="0"/>
            <c:bubble3D val="0"/>
            <c:spPr>
              <a:solidFill>
                <a:schemeClr val="accent4"/>
              </a:solidFill>
              <a:ln>
                <a:solidFill>
                  <a:schemeClr val="bg1">
                    <a:lumMod val="50000"/>
                  </a:schemeClr>
                </a:solidFill>
              </a:ln>
            </c:spPr>
            <c:extLst xmlns:c16r2="http://schemas.microsoft.com/office/drawing/2015/06/chart">
              <c:ext xmlns:c16="http://schemas.microsoft.com/office/drawing/2014/chart" uri="{C3380CC4-5D6E-409C-BE32-E72D297353CC}">
                <c16:uniqueId val="{00000001-99D5-4CEF-98AF-C6A3A7F407E4}"/>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Bronx</c:v>
                </c:pt>
                <c:pt idx="1">
                  <c:v>Brooklyn</c:v>
                </c:pt>
                <c:pt idx="2">
                  <c:v>Manhattan</c:v>
                </c:pt>
                <c:pt idx="3">
                  <c:v>Queens</c:v>
                </c:pt>
                <c:pt idx="4">
                  <c:v>Staten Island</c:v>
                </c:pt>
              </c:strCache>
            </c:strRef>
          </c:cat>
          <c:val>
            <c:numRef>
              <c:f>Sheet1!$B$2:$B$6</c:f>
              <c:numCache>
                <c:formatCode>0.0</c:formatCode>
                <c:ptCount val="5"/>
                <c:pt idx="0">
                  <c:v>3.6</c:v>
                </c:pt>
                <c:pt idx="1">
                  <c:v>1.3</c:v>
                </c:pt>
                <c:pt idx="2">
                  <c:v>2</c:v>
                </c:pt>
                <c:pt idx="3">
                  <c:v>0.8</c:v>
                </c:pt>
                <c:pt idx="4">
                  <c:v>0.5</c:v>
                </c:pt>
              </c:numCache>
            </c:numRef>
          </c:val>
          <c:extLst xmlns:c16r2="http://schemas.microsoft.com/office/drawing/2015/06/chart">
            <c:ext xmlns:c16="http://schemas.microsoft.com/office/drawing/2014/chart" uri="{C3380CC4-5D6E-409C-BE32-E72D297353CC}">
              <c16:uniqueId val="{00000002-99D5-4CEF-98AF-C6A3A7F407E4}"/>
            </c:ext>
          </c:extLst>
        </c:ser>
        <c:dLbls>
          <c:showLegendKey val="0"/>
          <c:showVal val="0"/>
          <c:showCatName val="0"/>
          <c:showSerName val="0"/>
          <c:showPercent val="0"/>
          <c:showBubbleSize val="0"/>
        </c:dLbls>
        <c:gapWidth val="70"/>
        <c:axId val="137618560"/>
        <c:axId val="137620096"/>
      </c:barChart>
      <c:catAx>
        <c:axId val="137618560"/>
        <c:scaling>
          <c:orientation val="minMax"/>
        </c:scaling>
        <c:delete val="0"/>
        <c:axPos val="b"/>
        <c:numFmt formatCode="General" sourceLinked="0"/>
        <c:majorTickMark val="out"/>
        <c:minorTickMark val="none"/>
        <c:tickLblPos val="nextTo"/>
        <c:crossAx val="137620096"/>
        <c:crosses val="autoZero"/>
        <c:auto val="1"/>
        <c:lblAlgn val="ctr"/>
        <c:lblOffset val="100"/>
        <c:noMultiLvlLbl val="0"/>
      </c:catAx>
      <c:valAx>
        <c:axId val="137620096"/>
        <c:scaling>
          <c:orientation val="minMax"/>
        </c:scaling>
        <c:delete val="0"/>
        <c:axPos val="l"/>
        <c:title>
          <c:tx>
            <c:rich>
              <a:bodyPr rot="-5400000" vert="horz"/>
              <a:lstStyle/>
              <a:p>
                <a:pPr>
                  <a:defRPr/>
                </a:pPr>
                <a:r>
                  <a:rPr lang="en-US" dirty="0"/>
                  <a:t>Age-adjusted </a:t>
                </a:r>
                <a:r>
                  <a:rPr lang="en-US" dirty="0" err="1"/>
                  <a:t>Zika</a:t>
                </a:r>
                <a:r>
                  <a:rPr lang="en-US" dirty="0"/>
                  <a:t> rate per 100,000</a:t>
                </a:r>
              </a:p>
            </c:rich>
          </c:tx>
          <c:layout>
            <c:manualLayout>
              <c:xMode val="edge"/>
              <c:yMode val="edge"/>
              <c:x val="7.575757575757576E-3"/>
              <c:y val="0.19976445795114922"/>
            </c:manualLayout>
          </c:layout>
          <c:overlay val="0"/>
        </c:title>
        <c:numFmt formatCode="General" sourceLinked="0"/>
        <c:majorTickMark val="out"/>
        <c:minorTickMark val="none"/>
        <c:tickLblPos val="nextTo"/>
        <c:crossAx val="137618560"/>
        <c:crosses val="autoZero"/>
        <c:crossBetween val="between"/>
      </c:valAx>
      <c:spPr>
        <a:noFill/>
        <a:ln w="25400">
          <a:noFill/>
        </a:ln>
      </c:spPr>
    </c:plotArea>
    <c:plotVisOnly val="1"/>
    <c:dispBlanksAs val="gap"/>
    <c:showDLblsOverMax val="0"/>
  </c:chart>
  <c:txPr>
    <a:bodyPr/>
    <a:lstStyle/>
    <a:p>
      <a:pPr>
        <a:defRPr sz="1200">
          <a:latin typeface="+mj-lt"/>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1">
                <a:lumMod val="75000"/>
              </a:schemeClr>
            </a:solidFill>
          </c:spPr>
          <c:invertIfNegative val="0"/>
          <c:dPt>
            <c:idx val="10"/>
            <c:invertIfNegative val="0"/>
            <c:bubble3D val="0"/>
            <c:spPr>
              <a:solidFill>
                <a:schemeClr val="accent6"/>
              </a:solidFill>
            </c:spPr>
            <c:extLst xmlns:c16r2="http://schemas.microsoft.com/office/drawing/2015/06/chart">
              <c:ext xmlns:c16="http://schemas.microsoft.com/office/drawing/2014/chart" uri="{C3380CC4-5D6E-409C-BE32-E72D297353CC}">
                <c16:uniqueId val="{00000001-1901-4018-BB10-EB0D065737DF}"/>
              </c:ext>
            </c:extLst>
          </c:dPt>
          <c:dPt>
            <c:idx val="27"/>
            <c:invertIfNegative val="0"/>
            <c:bubble3D val="0"/>
            <c:spPr>
              <a:solidFill>
                <a:schemeClr val="accent6"/>
              </a:solidFill>
            </c:spPr>
            <c:extLst xmlns:c16r2="http://schemas.microsoft.com/office/drawing/2015/06/chart">
              <c:ext xmlns:c16="http://schemas.microsoft.com/office/drawing/2014/chart" uri="{C3380CC4-5D6E-409C-BE32-E72D297353CC}">
                <c16:uniqueId val="{00000003-1901-4018-BB10-EB0D065737DF}"/>
              </c:ext>
            </c:extLst>
          </c:dPt>
          <c:dPt>
            <c:idx val="33"/>
            <c:invertIfNegative val="0"/>
            <c:bubble3D val="0"/>
            <c:extLst xmlns:c16r2="http://schemas.microsoft.com/office/drawing/2015/06/chart">
              <c:ext xmlns:c16="http://schemas.microsoft.com/office/drawing/2014/chart" uri="{C3380CC4-5D6E-409C-BE32-E72D297353CC}">
                <c16:uniqueId val="{00000001-9A66-422A-B224-421BA7FD7F94}"/>
              </c:ext>
            </c:extLst>
          </c:dPt>
          <c:dPt>
            <c:idx val="34"/>
            <c:invertIfNegative val="0"/>
            <c:bubble3D val="0"/>
            <c:extLst xmlns:c16r2="http://schemas.microsoft.com/office/drawing/2015/06/chart">
              <c:ext xmlns:c16="http://schemas.microsoft.com/office/drawing/2014/chart" uri="{C3380CC4-5D6E-409C-BE32-E72D297353CC}">
                <c16:uniqueId val="{00000003-9A66-422A-B224-421BA7FD7F94}"/>
              </c:ext>
            </c:extLst>
          </c:dPt>
          <c:dPt>
            <c:idx val="35"/>
            <c:invertIfNegative val="0"/>
            <c:bubble3D val="0"/>
            <c:spPr>
              <a:solidFill>
                <a:schemeClr val="accent6"/>
              </a:solidFill>
            </c:spPr>
            <c:extLst xmlns:c16r2="http://schemas.microsoft.com/office/drawing/2015/06/chart">
              <c:ext xmlns:c16="http://schemas.microsoft.com/office/drawing/2014/chart" uri="{C3380CC4-5D6E-409C-BE32-E72D297353CC}">
                <c16:uniqueId val="{00000005-9A66-422A-B224-421BA7FD7F94}"/>
              </c:ext>
            </c:extLst>
          </c:dPt>
          <c:dPt>
            <c:idx val="36"/>
            <c:invertIfNegative val="0"/>
            <c:bubble3D val="0"/>
            <c:spPr>
              <a:solidFill>
                <a:schemeClr val="accent6"/>
              </a:solidFill>
            </c:spPr>
            <c:extLst xmlns:c16r2="http://schemas.microsoft.com/office/drawing/2015/06/chart">
              <c:ext xmlns:c16="http://schemas.microsoft.com/office/drawing/2014/chart" uri="{C3380CC4-5D6E-409C-BE32-E72D297353CC}">
                <c16:uniqueId val="{00000009-1901-4018-BB10-EB0D065737DF}"/>
              </c:ext>
            </c:extLst>
          </c:dPt>
          <c:dPt>
            <c:idx val="37"/>
            <c:invertIfNegative val="0"/>
            <c:bubble3D val="0"/>
            <c:extLst xmlns:c16r2="http://schemas.microsoft.com/office/drawing/2015/06/chart">
              <c:ext xmlns:c16="http://schemas.microsoft.com/office/drawing/2014/chart" uri="{C3380CC4-5D6E-409C-BE32-E72D297353CC}">
                <c16:uniqueId val="{00000007-9A66-422A-B224-421BA7FD7F94}"/>
              </c:ext>
            </c:extLst>
          </c:dPt>
          <c:dPt>
            <c:idx val="38"/>
            <c:invertIfNegative val="0"/>
            <c:bubble3D val="0"/>
            <c:spPr>
              <a:solidFill>
                <a:schemeClr val="accent6"/>
              </a:solidFill>
            </c:spPr>
            <c:extLst xmlns:c16r2="http://schemas.microsoft.com/office/drawing/2015/06/chart">
              <c:ext xmlns:c16="http://schemas.microsoft.com/office/drawing/2014/chart" uri="{C3380CC4-5D6E-409C-BE32-E72D297353CC}">
                <c16:uniqueId val="{00000009-9A66-422A-B224-421BA7FD7F94}"/>
              </c:ext>
            </c:extLst>
          </c:dPt>
          <c:dPt>
            <c:idx val="39"/>
            <c:invertIfNegative val="0"/>
            <c:bubble3D val="0"/>
            <c:extLst xmlns:c16r2="http://schemas.microsoft.com/office/drawing/2015/06/chart">
              <c:ext xmlns:c16="http://schemas.microsoft.com/office/drawing/2014/chart" uri="{C3380CC4-5D6E-409C-BE32-E72D297353CC}">
                <c16:uniqueId val="{0000000B-9A66-422A-B224-421BA7FD7F94}"/>
              </c:ext>
            </c:extLst>
          </c:dPt>
          <c:dPt>
            <c:idx val="40"/>
            <c:invertIfNegative val="0"/>
            <c:bubble3D val="0"/>
            <c:spPr>
              <a:solidFill>
                <a:schemeClr val="accent6"/>
              </a:solidFill>
            </c:spPr>
            <c:extLst xmlns:c16r2="http://schemas.microsoft.com/office/drawing/2015/06/chart">
              <c:ext xmlns:c16="http://schemas.microsoft.com/office/drawing/2014/chart" uri="{C3380CC4-5D6E-409C-BE32-E72D297353CC}">
                <c16:uniqueId val="{0000000D-9A66-422A-B224-421BA7FD7F94}"/>
              </c:ext>
            </c:extLst>
          </c:dPt>
          <c:dPt>
            <c:idx val="41"/>
            <c:invertIfNegative val="0"/>
            <c:bubble3D val="0"/>
            <c:spPr>
              <a:solidFill>
                <a:schemeClr val="accent6"/>
              </a:solidFill>
            </c:spPr>
            <c:extLst xmlns:c16r2="http://schemas.microsoft.com/office/drawing/2015/06/chart">
              <c:ext xmlns:c16="http://schemas.microsoft.com/office/drawing/2014/chart" uri="{C3380CC4-5D6E-409C-BE32-E72D297353CC}">
                <c16:uniqueId val="{00000011-1901-4018-BB10-EB0D065737DF}"/>
              </c:ext>
            </c:extLst>
          </c:dPt>
          <c:cat>
            <c:strRef>
              <c:f>Sheet1!$A$2:$A$43</c:f>
              <c:strCache>
                <c:ptCount val="42"/>
                <c:pt idx="0">
                  <c:v>406 Fresh Meadows</c:v>
                </c:pt>
                <c:pt idx="1">
                  <c:v>407 Southwest Queens</c:v>
                </c:pt>
                <c:pt idx="2">
                  <c:v>501 Port Richmond</c:v>
                </c:pt>
                <c:pt idx="3">
                  <c:v>503 Willowbrook</c:v>
                </c:pt>
                <c:pt idx="4">
                  <c:v>206 Borough Park</c:v>
                </c:pt>
                <c:pt idx="5">
                  <c:v>401 Long Island City - Astoria</c:v>
                </c:pt>
                <c:pt idx="6">
                  <c:v>304 Upper West Side</c:v>
                </c:pt>
                <c:pt idx="7">
                  <c:v>309 Union Square - Lower East Side</c:v>
                </c:pt>
                <c:pt idx="8">
                  <c:v>403 Flushing - Clearview</c:v>
                </c:pt>
                <c:pt idx="9">
                  <c:v>409 Southeast Queens</c:v>
                </c:pt>
                <c:pt idx="10">
                  <c:v>102 Northeast Bronx</c:v>
                </c:pt>
                <c:pt idx="11">
                  <c:v>205 Sunset Park</c:v>
                </c:pt>
                <c:pt idx="12">
                  <c:v>405 Ridgewood - Forest Hills</c:v>
                </c:pt>
                <c:pt idx="13">
                  <c:v>504 South Beach - Tottenville</c:v>
                </c:pt>
                <c:pt idx="14">
                  <c:v>202 Downtown - Heights - Slope</c:v>
                </c:pt>
                <c:pt idx="15">
                  <c:v>410 Rockaway</c:v>
                </c:pt>
                <c:pt idx="16">
                  <c:v>502 Stapleton - St. George</c:v>
                </c:pt>
                <c:pt idx="17">
                  <c:v>203 Bedford Stuyvesant - Crown Heights</c:v>
                </c:pt>
                <c:pt idx="18">
                  <c:v>308 Greenwich Village - Soho</c:v>
                </c:pt>
                <c:pt idx="19">
                  <c:v>209 Bensonhurst - Bay Ridge</c:v>
                </c:pt>
                <c:pt idx="20">
                  <c:v>210 Coney Island - Sheepshead Bay</c:v>
                </c:pt>
                <c:pt idx="21">
                  <c:v>211 Williamsburg - Bushwick</c:v>
                </c:pt>
                <c:pt idx="22">
                  <c:v>402 West Queens</c:v>
                </c:pt>
                <c:pt idx="23">
                  <c:v>404 Bayside - Littleneck</c:v>
                </c:pt>
                <c:pt idx="24">
                  <c:v>408 Jamaica</c:v>
                </c:pt>
                <c:pt idx="25">
                  <c:v>207 East Flatbush - Flatbush</c:v>
                </c:pt>
                <c:pt idx="26">
                  <c:v>305 Upper East Side</c:v>
                </c:pt>
                <c:pt idx="27">
                  <c:v>104 Pelham - Throgs Neck</c:v>
                </c:pt>
                <c:pt idx="28">
                  <c:v>201 Greenpoint</c:v>
                </c:pt>
                <c:pt idx="29">
                  <c:v>208 Canarsie - Flatlands</c:v>
                </c:pt>
                <c:pt idx="30">
                  <c:v>302 Central Harlem - Morningside Heights</c:v>
                </c:pt>
                <c:pt idx="31">
                  <c:v>306 Chelsea - Clinton</c:v>
                </c:pt>
                <c:pt idx="32">
                  <c:v>310 Lower Manhattan</c:v>
                </c:pt>
                <c:pt idx="33">
                  <c:v>307 Gramercy Park - Murray Hill</c:v>
                </c:pt>
                <c:pt idx="34">
                  <c:v>301 Washington Heights - Inwood</c:v>
                </c:pt>
                <c:pt idx="35">
                  <c:v>107 Hunts Point - Mott Haven</c:v>
                </c:pt>
                <c:pt idx="36">
                  <c:v>106 High Bridge - Morrisania</c:v>
                </c:pt>
                <c:pt idx="37">
                  <c:v>204 East New York</c:v>
                </c:pt>
                <c:pt idx="38">
                  <c:v>105 Crotona - Tremont</c:v>
                </c:pt>
                <c:pt idx="39">
                  <c:v>303 East Harlem</c:v>
                </c:pt>
                <c:pt idx="40">
                  <c:v>101 Kingsbridge - Riverdale</c:v>
                </c:pt>
                <c:pt idx="41">
                  <c:v>103 Fordham - Bronx Park</c:v>
                </c:pt>
              </c:strCache>
            </c:strRef>
          </c:cat>
          <c:val>
            <c:numRef>
              <c:f>Sheet1!$B$2:$B$43</c:f>
              <c:numCache>
                <c:formatCode>General</c:formatCode>
                <c:ptCount val="42"/>
                <c:pt idx="0">
                  <c:v>0</c:v>
                </c:pt>
                <c:pt idx="1">
                  <c:v>0</c:v>
                </c:pt>
                <c:pt idx="2">
                  <c:v>0</c:v>
                </c:pt>
                <c:pt idx="3">
                  <c:v>0</c:v>
                </c:pt>
                <c:pt idx="4">
                  <c:v>0.3</c:v>
                </c:pt>
                <c:pt idx="5">
                  <c:v>0.3</c:v>
                </c:pt>
                <c:pt idx="6">
                  <c:v>0.4</c:v>
                </c:pt>
                <c:pt idx="7">
                  <c:v>0.4</c:v>
                </c:pt>
                <c:pt idx="8">
                  <c:v>0.4</c:v>
                </c:pt>
                <c:pt idx="9">
                  <c:v>0.5</c:v>
                </c:pt>
                <c:pt idx="10">
                  <c:v>0.6</c:v>
                </c:pt>
                <c:pt idx="11">
                  <c:v>0.6</c:v>
                </c:pt>
                <c:pt idx="12">
                  <c:v>0.6</c:v>
                </c:pt>
                <c:pt idx="13">
                  <c:v>0.6</c:v>
                </c:pt>
                <c:pt idx="14">
                  <c:v>0.7</c:v>
                </c:pt>
                <c:pt idx="15">
                  <c:v>0.7</c:v>
                </c:pt>
                <c:pt idx="16">
                  <c:v>0.8</c:v>
                </c:pt>
                <c:pt idx="17">
                  <c:v>0.9</c:v>
                </c:pt>
                <c:pt idx="18">
                  <c:v>0.9</c:v>
                </c:pt>
                <c:pt idx="19">
                  <c:v>1.1000000000000001</c:v>
                </c:pt>
                <c:pt idx="20">
                  <c:v>1.1000000000000001</c:v>
                </c:pt>
                <c:pt idx="21">
                  <c:v>1.2</c:v>
                </c:pt>
                <c:pt idx="22">
                  <c:v>1.3</c:v>
                </c:pt>
                <c:pt idx="23">
                  <c:v>1.3</c:v>
                </c:pt>
                <c:pt idx="24">
                  <c:v>1.3</c:v>
                </c:pt>
                <c:pt idx="25">
                  <c:v>1.7</c:v>
                </c:pt>
                <c:pt idx="26">
                  <c:v>1.9</c:v>
                </c:pt>
                <c:pt idx="27">
                  <c:v>2</c:v>
                </c:pt>
                <c:pt idx="28">
                  <c:v>2</c:v>
                </c:pt>
                <c:pt idx="29">
                  <c:v>2</c:v>
                </c:pt>
                <c:pt idx="30">
                  <c:v>2</c:v>
                </c:pt>
                <c:pt idx="31">
                  <c:v>2.1</c:v>
                </c:pt>
                <c:pt idx="32">
                  <c:v>2.1</c:v>
                </c:pt>
                <c:pt idx="33">
                  <c:v>2.6</c:v>
                </c:pt>
                <c:pt idx="34">
                  <c:v>3</c:v>
                </c:pt>
                <c:pt idx="35">
                  <c:v>3.3</c:v>
                </c:pt>
                <c:pt idx="36">
                  <c:v>3.7</c:v>
                </c:pt>
                <c:pt idx="37">
                  <c:v>3.7</c:v>
                </c:pt>
                <c:pt idx="38">
                  <c:v>4.3</c:v>
                </c:pt>
                <c:pt idx="39">
                  <c:v>5</c:v>
                </c:pt>
                <c:pt idx="40">
                  <c:v>6.1</c:v>
                </c:pt>
                <c:pt idx="41">
                  <c:v>6.6</c:v>
                </c:pt>
              </c:numCache>
            </c:numRef>
          </c:val>
          <c:extLst xmlns:c16r2="http://schemas.microsoft.com/office/drawing/2015/06/chart">
            <c:ext xmlns:c16="http://schemas.microsoft.com/office/drawing/2014/chart" uri="{C3380CC4-5D6E-409C-BE32-E72D297353CC}">
              <c16:uniqueId val="{0000000E-9A66-422A-B224-421BA7FD7F94}"/>
            </c:ext>
          </c:extLst>
        </c:ser>
        <c:dLbls>
          <c:showLegendKey val="0"/>
          <c:showVal val="0"/>
          <c:showCatName val="0"/>
          <c:showSerName val="0"/>
          <c:showPercent val="0"/>
          <c:showBubbleSize val="0"/>
        </c:dLbls>
        <c:gapWidth val="20"/>
        <c:axId val="138113408"/>
        <c:axId val="138114944"/>
      </c:barChart>
      <c:lineChart>
        <c:grouping val="standard"/>
        <c:varyColors val="0"/>
        <c:ser>
          <c:idx val="1"/>
          <c:order val="1"/>
          <c:tx>
            <c:strRef>
              <c:f>Sheet1!$C$1</c:f>
              <c:strCache>
                <c:ptCount val="1"/>
                <c:pt idx="0">
                  <c:v>Series 2</c:v>
                </c:pt>
              </c:strCache>
            </c:strRef>
          </c:tx>
          <c:spPr>
            <a:ln>
              <a:solidFill>
                <a:schemeClr val="accent4"/>
              </a:solidFill>
            </a:ln>
          </c:spPr>
          <c:marker>
            <c:symbol val="none"/>
          </c:marker>
          <c:cat>
            <c:strRef>
              <c:f>Sheet1!$A$2:$A$43</c:f>
              <c:strCache>
                <c:ptCount val="42"/>
                <c:pt idx="0">
                  <c:v>406 Fresh Meadows</c:v>
                </c:pt>
                <c:pt idx="1">
                  <c:v>407 Southwest Queens</c:v>
                </c:pt>
                <c:pt idx="2">
                  <c:v>501 Port Richmond</c:v>
                </c:pt>
                <c:pt idx="3">
                  <c:v>503 Willowbrook</c:v>
                </c:pt>
                <c:pt idx="4">
                  <c:v>206 Borough Park</c:v>
                </c:pt>
                <c:pt idx="5">
                  <c:v>401 Long Island City - Astoria</c:v>
                </c:pt>
                <c:pt idx="6">
                  <c:v>304 Upper West Side</c:v>
                </c:pt>
                <c:pt idx="7">
                  <c:v>309 Union Square - Lower East Side</c:v>
                </c:pt>
                <c:pt idx="8">
                  <c:v>403 Flushing - Clearview</c:v>
                </c:pt>
                <c:pt idx="9">
                  <c:v>409 Southeast Queens</c:v>
                </c:pt>
                <c:pt idx="10">
                  <c:v>102 Northeast Bronx</c:v>
                </c:pt>
                <c:pt idx="11">
                  <c:v>205 Sunset Park</c:v>
                </c:pt>
                <c:pt idx="12">
                  <c:v>405 Ridgewood - Forest Hills</c:v>
                </c:pt>
                <c:pt idx="13">
                  <c:v>504 South Beach - Tottenville</c:v>
                </c:pt>
                <c:pt idx="14">
                  <c:v>202 Downtown - Heights - Slope</c:v>
                </c:pt>
                <c:pt idx="15">
                  <c:v>410 Rockaway</c:v>
                </c:pt>
                <c:pt idx="16">
                  <c:v>502 Stapleton - St. George</c:v>
                </c:pt>
                <c:pt idx="17">
                  <c:v>203 Bedford Stuyvesant - Crown Heights</c:v>
                </c:pt>
                <c:pt idx="18">
                  <c:v>308 Greenwich Village - Soho</c:v>
                </c:pt>
                <c:pt idx="19">
                  <c:v>209 Bensonhurst - Bay Ridge</c:v>
                </c:pt>
                <c:pt idx="20">
                  <c:v>210 Coney Island - Sheepshead Bay</c:v>
                </c:pt>
                <c:pt idx="21">
                  <c:v>211 Williamsburg - Bushwick</c:v>
                </c:pt>
                <c:pt idx="22">
                  <c:v>402 West Queens</c:v>
                </c:pt>
                <c:pt idx="23">
                  <c:v>404 Bayside - Littleneck</c:v>
                </c:pt>
                <c:pt idx="24">
                  <c:v>408 Jamaica</c:v>
                </c:pt>
                <c:pt idx="25">
                  <c:v>207 East Flatbush - Flatbush</c:v>
                </c:pt>
                <c:pt idx="26">
                  <c:v>305 Upper East Side</c:v>
                </c:pt>
                <c:pt idx="27">
                  <c:v>104 Pelham - Throgs Neck</c:v>
                </c:pt>
                <c:pt idx="28">
                  <c:v>201 Greenpoint</c:v>
                </c:pt>
                <c:pt idx="29">
                  <c:v>208 Canarsie - Flatlands</c:v>
                </c:pt>
                <c:pt idx="30">
                  <c:v>302 Central Harlem - Morningside Heights</c:v>
                </c:pt>
                <c:pt idx="31">
                  <c:v>306 Chelsea - Clinton</c:v>
                </c:pt>
                <c:pt idx="32">
                  <c:v>310 Lower Manhattan</c:v>
                </c:pt>
                <c:pt idx="33">
                  <c:v>307 Gramercy Park - Murray Hill</c:v>
                </c:pt>
                <c:pt idx="34">
                  <c:v>301 Washington Heights - Inwood</c:v>
                </c:pt>
                <c:pt idx="35">
                  <c:v>107 Hunts Point - Mott Haven</c:v>
                </c:pt>
                <c:pt idx="36">
                  <c:v>106 High Bridge - Morrisania</c:v>
                </c:pt>
                <c:pt idx="37">
                  <c:v>204 East New York</c:v>
                </c:pt>
                <c:pt idx="38">
                  <c:v>105 Crotona - Tremont</c:v>
                </c:pt>
                <c:pt idx="39">
                  <c:v>303 East Harlem</c:v>
                </c:pt>
                <c:pt idx="40">
                  <c:v>101 Kingsbridge - Riverdale</c:v>
                </c:pt>
                <c:pt idx="41">
                  <c:v>103 Fordham - Bronx Park</c:v>
                </c:pt>
              </c:strCache>
            </c:strRef>
          </c:cat>
          <c:val>
            <c:numRef>
              <c:f>Sheet1!$C$2:$C$43</c:f>
              <c:numCache>
                <c:formatCode>General</c:formatCode>
                <c:ptCount val="42"/>
                <c:pt idx="0">
                  <c:v>1.7</c:v>
                </c:pt>
                <c:pt idx="1">
                  <c:v>1.7</c:v>
                </c:pt>
                <c:pt idx="2">
                  <c:v>1.7</c:v>
                </c:pt>
                <c:pt idx="3">
                  <c:v>1.7</c:v>
                </c:pt>
                <c:pt idx="4">
                  <c:v>1.7</c:v>
                </c:pt>
                <c:pt idx="5">
                  <c:v>1.7</c:v>
                </c:pt>
                <c:pt idx="6">
                  <c:v>1.7</c:v>
                </c:pt>
                <c:pt idx="7">
                  <c:v>1.7</c:v>
                </c:pt>
                <c:pt idx="8">
                  <c:v>1.7</c:v>
                </c:pt>
                <c:pt idx="9">
                  <c:v>1.7</c:v>
                </c:pt>
                <c:pt idx="10">
                  <c:v>1.7</c:v>
                </c:pt>
                <c:pt idx="11">
                  <c:v>1.7</c:v>
                </c:pt>
                <c:pt idx="12">
                  <c:v>1.7</c:v>
                </c:pt>
                <c:pt idx="13">
                  <c:v>1.7</c:v>
                </c:pt>
                <c:pt idx="14">
                  <c:v>1.7</c:v>
                </c:pt>
                <c:pt idx="15">
                  <c:v>1.7</c:v>
                </c:pt>
                <c:pt idx="16">
                  <c:v>1.7</c:v>
                </c:pt>
                <c:pt idx="17">
                  <c:v>1.7</c:v>
                </c:pt>
                <c:pt idx="18">
                  <c:v>1.7</c:v>
                </c:pt>
                <c:pt idx="19">
                  <c:v>1.7</c:v>
                </c:pt>
                <c:pt idx="20">
                  <c:v>1.7</c:v>
                </c:pt>
                <c:pt idx="21">
                  <c:v>1.7</c:v>
                </c:pt>
                <c:pt idx="22">
                  <c:v>1.7</c:v>
                </c:pt>
                <c:pt idx="23">
                  <c:v>1.7</c:v>
                </c:pt>
                <c:pt idx="24">
                  <c:v>1.7</c:v>
                </c:pt>
                <c:pt idx="25">
                  <c:v>1.7</c:v>
                </c:pt>
                <c:pt idx="26">
                  <c:v>1.7</c:v>
                </c:pt>
                <c:pt idx="27">
                  <c:v>1.7</c:v>
                </c:pt>
                <c:pt idx="28">
                  <c:v>1.7</c:v>
                </c:pt>
                <c:pt idx="29">
                  <c:v>1.7</c:v>
                </c:pt>
                <c:pt idx="30">
                  <c:v>1.7</c:v>
                </c:pt>
                <c:pt idx="31">
                  <c:v>1.7</c:v>
                </c:pt>
                <c:pt idx="32">
                  <c:v>1.7</c:v>
                </c:pt>
                <c:pt idx="33">
                  <c:v>1.7</c:v>
                </c:pt>
                <c:pt idx="34">
                  <c:v>1.7</c:v>
                </c:pt>
                <c:pt idx="35">
                  <c:v>1.7</c:v>
                </c:pt>
                <c:pt idx="36">
                  <c:v>1.7</c:v>
                </c:pt>
                <c:pt idx="37">
                  <c:v>1.7</c:v>
                </c:pt>
                <c:pt idx="38">
                  <c:v>1.7</c:v>
                </c:pt>
                <c:pt idx="39">
                  <c:v>1.7</c:v>
                </c:pt>
                <c:pt idx="40">
                  <c:v>1.7</c:v>
                </c:pt>
                <c:pt idx="41">
                  <c:v>1.7</c:v>
                </c:pt>
              </c:numCache>
            </c:numRef>
          </c:val>
          <c:smooth val="0"/>
          <c:extLst xmlns:c16r2="http://schemas.microsoft.com/office/drawing/2015/06/chart">
            <c:ext xmlns:c16="http://schemas.microsoft.com/office/drawing/2014/chart" uri="{C3380CC4-5D6E-409C-BE32-E72D297353CC}">
              <c16:uniqueId val="{0000000F-9A66-422A-B224-421BA7FD7F94}"/>
            </c:ext>
          </c:extLst>
        </c:ser>
        <c:dLbls>
          <c:showLegendKey val="0"/>
          <c:showVal val="0"/>
          <c:showCatName val="0"/>
          <c:showSerName val="0"/>
          <c:showPercent val="0"/>
          <c:showBubbleSize val="0"/>
        </c:dLbls>
        <c:marker val="1"/>
        <c:smooth val="0"/>
        <c:axId val="138113408"/>
        <c:axId val="138114944"/>
      </c:lineChart>
      <c:catAx>
        <c:axId val="138113408"/>
        <c:scaling>
          <c:orientation val="minMax"/>
        </c:scaling>
        <c:delete val="1"/>
        <c:axPos val="b"/>
        <c:numFmt formatCode="General" sourceLinked="0"/>
        <c:majorTickMark val="out"/>
        <c:minorTickMark val="none"/>
        <c:tickLblPos val="nextTo"/>
        <c:crossAx val="138114944"/>
        <c:crosses val="autoZero"/>
        <c:auto val="1"/>
        <c:lblAlgn val="ctr"/>
        <c:lblOffset val="100"/>
        <c:noMultiLvlLbl val="0"/>
      </c:catAx>
      <c:valAx>
        <c:axId val="138114944"/>
        <c:scaling>
          <c:orientation val="minMax"/>
        </c:scaling>
        <c:delete val="1"/>
        <c:axPos val="l"/>
        <c:numFmt formatCode="General" sourceLinked="1"/>
        <c:majorTickMark val="out"/>
        <c:minorTickMark val="none"/>
        <c:tickLblPos val="nextTo"/>
        <c:crossAx val="1381134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03518447328293E-2"/>
          <c:y val="2.9204957994257014E-2"/>
          <c:w val="0.90069821376183823"/>
          <c:h val="0.90307929283854682"/>
        </c:manualLayout>
      </c:layout>
      <c:barChart>
        <c:barDir val="col"/>
        <c:grouping val="clustered"/>
        <c:varyColors val="0"/>
        <c:ser>
          <c:idx val="0"/>
          <c:order val="0"/>
          <c:tx>
            <c:strRef>
              <c:f>Sheet1!$B$1</c:f>
              <c:strCache>
                <c:ptCount val="1"/>
                <c:pt idx="0">
                  <c:v>Zika rate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7-405E-4102-A3B1-2BE4B2FC917E}"/>
              </c:ext>
            </c:extLst>
          </c:dPt>
          <c:dPt>
            <c:idx val="10"/>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&lt;1</c:v>
                </c:pt>
                <c:pt idx="1">
                  <c:v>1-4</c:v>
                </c:pt>
                <c:pt idx="2">
                  <c:v>5-14</c:v>
                </c:pt>
                <c:pt idx="3">
                  <c:v>15-24</c:v>
                </c:pt>
                <c:pt idx="4">
                  <c:v>25-44</c:v>
                </c:pt>
                <c:pt idx="5">
                  <c:v>45-64</c:v>
                </c:pt>
                <c:pt idx="6">
                  <c:v>65+</c:v>
                </c:pt>
                <c:pt idx="8">
                  <c:v>Male</c:v>
                </c:pt>
                <c:pt idx="9">
                  <c:v>Female</c:v>
                </c:pt>
              </c:strCache>
            </c:strRef>
          </c:cat>
          <c:val>
            <c:numRef>
              <c:f>Sheet1!$B$2:$B$11</c:f>
              <c:numCache>
                <c:formatCode>0.0</c:formatCode>
                <c:ptCount val="10"/>
                <c:pt idx="0" formatCode="General">
                  <c:v>0</c:v>
                </c:pt>
                <c:pt idx="1">
                  <c:v>0</c:v>
                </c:pt>
                <c:pt idx="2">
                  <c:v>0</c:v>
                </c:pt>
                <c:pt idx="3">
                  <c:v>3.1</c:v>
                </c:pt>
                <c:pt idx="4" formatCode="General">
                  <c:v>3.7</c:v>
                </c:pt>
                <c:pt idx="5" formatCode="General">
                  <c:v>0.5</c:v>
                </c:pt>
                <c:pt idx="6" formatCode="General">
                  <c:v>0.1</c:v>
                </c:pt>
                <c:pt idx="8">
                  <c:v>0.4</c:v>
                </c:pt>
                <c:pt idx="9">
                  <c:v>2.9</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38609792"/>
        <c:axId val="138611328"/>
      </c:barChart>
      <c:catAx>
        <c:axId val="13860979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8611328"/>
        <c:crosses val="autoZero"/>
        <c:auto val="1"/>
        <c:lblAlgn val="ctr"/>
        <c:lblOffset val="100"/>
        <c:noMultiLvlLbl val="0"/>
      </c:catAx>
      <c:valAx>
        <c:axId val="138611328"/>
        <c:scaling>
          <c:orientation val="minMax"/>
          <c:max val="4"/>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a:t>
                </a:r>
                <a:r>
                  <a:rPr lang="en-US" sz="1200" b="1" i="0" baseline="0" dirty="0" err="1">
                    <a:effectLst/>
                  </a:rPr>
                  <a:t>Zika</a:t>
                </a:r>
                <a:r>
                  <a:rPr lang="en-US" sz="1200" b="1" i="0" baseline="0" dirty="0">
                    <a:effectLst/>
                  </a:rPr>
                  <a:t> rate per 100,000</a:t>
                </a:r>
                <a:endParaRPr lang="en-US" sz="1200" dirty="0">
                  <a:effectLst/>
                </a:endParaRPr>
              </a:p>
            </c:rich>
          </c:tx>
          <c:layout>
            <c:manualLayout>
              <c:xMode val="edge"/>
              <c:yMode val="edge"/>
              <c:x val="8.4042824925854972E-4"/>
              <c:y val="0.19851878664554784"/>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8609792"/>
        <c:crosses val="autoZero"/>
        <c:crossBetween val="between"/>
        <c:majorUnit val="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10671990965695E-2"/>
          <c:y val="2.9204957994257014E-2"/>
          <c:w val="0.86810002739292558"/>
          <c:h val="0.84719561057913328"/>
        </c:manualLayout>
      </c:layout>
      <c:barChart>
        <c:barDir val="col"/>
        <c:grouping val="clustered"/>
        <c:varyColors val="0"/>
        <c:ser>
          <c:idx val="0"/>
          <c:order val="0"/>
          <c:tx>
            <c:strRef>
              <c:f>Sheet1!$B$1</c:f>
              <c:strCache>
                <c:ptCount val="1"/>
                <c:pt idx="0">
                  <c:v>Zika rate</c:v>
                </c:pt>
              </c:strCache>
            </c:strRef>
          </c:tx>
          <c:spPr>
            <a:solidFill>
              <a:schemeClr val="accent2"/>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Low (&lt;10% of residents have incomes below 100% of the FPL*)</c:v>
                </c:pt>
                <c:pt idx="1">
                  <c:v>Medium (10-19% of residents have incomes below 100% of the FPL)</c:v>
                </c:pt>
                <c:pt idx="2">
                  <c:v>High (20-29% of residents have incomes below 100% of the FPL)</c:v>
                </c:pt>
                <c:pt idx="3">
                  <c:v>Very high (≥30% of residents have incomes below 100% of the FPL)</c:v>
                </c:pt>
              </c:strCache>
            </c:strRef>
          </c:cat>
          <c:val>
            <c:numRef>
              <c:f>Sheet1!$B$2:$B$5</c:f>
              <c:numCache>
                <c:formatCode>General</c:formatCode>
                <c:ptCount val="4"/>
                <c:pt idx="0">
                  <c:v>1.2</c:v>
                </c:pt>
                <c:pt idx="1">
                  <c:v>0.8</c:v>
                </c:pt>
                <c:pt idx="2">
                  <c:v>1.8</c:v>
                </c:pt>
                <c:pt idx="3">
                  <c:v>3.1</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42943360"/>
        <c:axId val="142945280"/>
      </c:barChart>
      <c:catAx>
        <c:axId val="142943360"/>
        <c:scaling>
          <c:orientation val="minMax"/>
        </c:scaling>
        <c:delete val="0"/>
        <c:axPos val="b"/>
        <c:title>
          <c:tx>
            <c:rich>
              <a:bodyPr/>
              <a:lstStyle/>
              <a:p>
                <a:pPr>
                  <a:defRPr/>
                </a:pPr>
                <a:r>
                  <a:rPr lang="en-US" sz="1200" dirty="0"/>
                  <a:t>Neighborhood Poverty Level</a:t>
                </a:r>
              </a:p>
            </c:rich>
          </c:tx>
          <c:layout>
            <c:manualLayout>
              <c:xMode val="edge"/>
              <c:yMode val="edge"/>
              <c:x val="0.40011108793011352"/>
              <c:y val="0.9578854207181996"/>
            </c:manualLayout>
          </c:layout>
          <c:overlay val="0"/>
        </c:title>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42945280"/>
        <c:crosses val="autoZero"/>
        <c:auto val="1"/>
        <c:lblAlgn val="ctr"/>
        <c:lblOffset val="100"/>
        <c:noMultiLvlLbl val="0"/>
      </c:catAx>
      <c:valAx>
        <c:axId val="142945280"/>
        <c:scaling>
          <c:orientation val="minMax"/>
          <c:max val="4"/>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a:t>
                </a:r>
                <a:r>
                  <a:rPr lang="en-US" sz="1200" b="1" i="0" baseline="0" dirty="0" err="1">
                    <a:effectLst/>
                  </a:rPr>
                  <a:t>Zika</a:t>
                </a:r>
                <a:r>
                  <a:rPr lang="en-US" sz="1200" b="1" i="0" baseline="0" dirty="0">
                    <a:effectLst/>
                  </a:rPr>
                  <a:t> rate per 100,000</a:t>
                </a:r>
                <a:endParaRPr lang="en-US" sz="1200" dirty="0">
                  <a:effectLst/>
                </a:endParaRPr>
              </a:p>
            </c:rich>
          </c:tx>
          <c:layout>
            <c:manualLayout>
              <c:xMode val="edge"/>
              <c:yMode val="edge"/>
              <c:x val="1.113704410880747E-3"/>
              <c:y val="0.17461181674070883"/>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2943360"/>
        <c:crosses val="autoZero"/>
        <c:crossBetween val="between"/>
        <c:majorUnit val="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736725547164976E-2"/>
          <c:y val="7.4399272042112427E-2"/>
          <c:w val="0.91550846506813444"/>
          <c:h val="0.86933453875548528"/>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3.6392067102475077E-2"/>
                  <c:y val="-5.545347016913415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17"/>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5CF-4449-B05D-39C890EE239B}"/>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0.0</c:formatCode>
                <c:ptCount val="18"/>
                <c:pt idx="0">
                  <c:v>5.0999999999999996</c:v>
                </c:pt>
                <c:pt idx="1">
                  <c:v>5.3</c:v>
                </c:pt>
                <c:pt idx="2">
                  <c:v>7</c:v>
                </c:pt>
                <c:pt idx="3">
                  <c:v>5.5</c:v>
                </c:pt>
                <c:pt idx="4">
                  <c:v>4.0999999999999996</c:v>
                </c:pt>
                <c:pt idx="5">
                  <c:v>5.0999999999999996</c:v>
                </c:pt>
                <c:pt idx="6">
                  <c:v>3.6</c:v>
                </c:pt>
                <c:pt idx="7">
                  <c:v>5.7</c:v>
                </c:pt>
                <c:pt idx="8">
                  <c:v>5.0999999999999996</c:v>
                </c:pt>
                <c:pt idx="9">
                  <c:v>5.4</c:v>
                </c:pt>
                <c:pt idx="10">
                  <c:v>6.8</c:v>
                </c:pt>
                <c:pt idx="11">
                  <c:v>6</c:v>
                </c:pt>
                <c:pt idx="12">
                  <c:v>6.7</c:v>
                </c:pt>
                <c:pt idx="13">
                  <c:v>5.3</c:v>
                </c:pt>
                <c:pt idx="14">
                  <c:v>5.4</c:v>
                </c:pt>
                <c:pt idx="15">
                  <c:v>7</c:v>
                </c:pt>
                <c:pt idx="16">
                  <c:v>7.7</c:v>
                </c:pt>
                <c:pt idx="17">
                  <c:v>6.2</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3.6392067102475077E-2"/>
                  <c:y val="1.963306500144862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CFB-43A5-9E45-E70130C89699}"/>
                </c:ext>
              </c:extLst>
            </c:dLbl>
            <c:dLbl>
              <c:idx val="17"/>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E5CF-4449-B05D-39C890EE239B}"/>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Sheet1!$C$2:$C$19</c:f>
              <c:numCache>
                <c:formatCode>0.0</c:formatCode>
                <c:ptCount val="18"/>
                <c:pt idx="0">
                  <c:v>2.1</c:v>
                </c:pt>
                <c:pt idx="1">
                  <c:v>3</c:v>
                </c:pt>
                <c:pt idx="2">
                  <c:v>2.1</c:v>
                </c:pt>
                <c:pt idx="3">
                  <c:v>1.7</c:v>
                </c:pt>
                <c:pt idx="4">
                  <c:v>2.4</c:v>
                </c:pt>
                <c:pt idx="5">
                  <c:v>1.8</c:v>
                </c:pt>
                <c:pt idx="6">
                  <c:v>2.1</c:v>
                </c:pt>
                <c:pt idx="7">
                  <c:v>1.7</c:v>
                </c:pt>
                <c:pt idx="8">
                  <c:v>1.8</c:v>
                </c:pt>
                <c:pt idx="9">
                  <c:v>2</c:v>
                </c:pt>
                <c:pt idx="10">
                  <c:v>2.4</c:v>
                </c:pt>
                <c:pt idx="11">
                  <c:v>2</c:v>
                </c:pt>
                <c:pt idx="12">
                  <c:v>2</c:v>
                </c:pt>
                <c:pt idx="13">
                  <c:v>2.1</c:v>
                </c:pt>
                <c:pt idx="14">
                  <c:v>1.8</c:v>
                </c:pt>
                <c:pt idx="15">
                  <c:v>1.5</c:v>
                </c:pt>
                <c:pt idx="16">
                  <c:v>2</c:v>
                </c:pt>
                <c:pt idx="17">
                  <c:v>1.9</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3.4992372213918342E-2"/>
                  <c:y val="-3.165585720295274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CFB-43A5-9E45-E70130C89699}"/>
                </c:ext>
              </c:extLst>
            </c:dLbl>
            <c:dLbl>
              <c:idx val="17"/>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E5CF-4449-B05D-39C890EE239B}"/>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Sheet1!$D$2:$D$19</c:f>
              <c:numCache>
                <c:formatCode>0.0</c:formatCode>
                <c:ptCount val="18"/>
                <c:pt idx="0">
                  <c:v>2.5</c:v>
                </c:pt>
                <c:pt idx="1">
                  <c:v>3</c:v>
                </c:pt>
                <c:pt idx="2">
                  <c:v>2.4</c:v>
                </c:pt>
                <c:pt idx="3">
                  <c:v>2.2999999999999998</c:v>
                </c:pt>
                <c:pt idx="4">
                  <c:v>2.7</c:v>
                </c:pt>
                <c:pt idx="5">
                  <c:v>2</c:v>
                </c:pt>
                <c:pt idx="6">
                  <c:v>1.6</c:v>
                </c:pt>
                <c:pt idx="7">
                  <c:v>2.2999999999999998</c:v>
                </c:pt>
                <c:pt idx="8">
                  <c:v>2.1</c:v>
                </c:pt>
                <c:pt idx="9">
                  <c:v>2.1</c:v>
                </c:pt>
                <c:pt idx="10">
                  <c:v>3.2</c:v>
                </c:pt>
                <c:pt idx="11">
                  <c:v>2.2000000000000002</c:v>
                </c:pt>
                <c:pt idx="12">
                  <c:v>2.6</c:v>
                </c:pt>
                <c:pt idx="13">
                  <c:v>1.7</c:v>
                </c:pt>
                <c:pt idx="14">
                  <c:v>2.2999999999999998</c:v>
                </c:pt>
                <c:pt idx="15">
                  <c:v>1.8</c:v>
                </c:pt>
                <c:pt idx="16">
                  <c:v>2.4</c:v>
                </c:pt>
                <c:pt idx="17">
                  <c:v>2.6</c:v>
                </c:pt>
              </c:numCache>
            </c:numRef>
          </c:val>
          <c:smooth val="0"/>
          <c:extLst xmlns:c16r2="http://schemas.microsoft.com/office/drawing/2015/06/chart">
            <c:ext xmlns:c16="http://schemas.microsoft.com/office/drawing/2014/chart" uri="{C3380CC4-5D6E-409C-BE32-E72D297353CC}">
              <c16:uniqueId val="{00000008-4779-4A06-9372-AD831E09E051}"/>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dLbls>
            <c:dLbl>
              <c:idx val="0"/>
              <c:layout>
                <c:manualLayout>
                  <c:x val="-3.6392067102475091E-2"/>
                  <c:y val="-1.686029348056638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CFB-43A5-9E45-E70130C89699}"/>
                </c:ext>
              </c:extLst>
            </c:dLbl>
            <c:dLbl>
              <c:idx val="17"/>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E5CF-4449-B05D-39C890EE239B}"/>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Sheet1!$E$2:$E$19</c:f>
              <c:numCache>
                <c:formatCode>0.0</c:formatCode>
                <c:ptCount val="18"/>
                <c:pt idx="0">
                  <c:v>2.2999999999999998</c:v>
                </c:pt>
                <c:pt idx="1">
                  <c:v>2.2000000000000002</c:v>
                </c:pt>
                <c:pt idx="2">
                  <c:v>1.6</c:v>
                </c:pt>
                <c:pt idx="3">
                  <c:v>1.7</c:v>
                </c:pt>
                <c:pt idx="4">
                  <c:v>1.7</c:v>
                </c:pt>
                <c:pt idx="5">
                  <c:v>1.6</c:v>
                </c:pt>
                <c:pt idx="6">
                  <c:v>1.6</c:v>
                </c:pt>
                <c:pt idx="7">
                  <c:v>1.8</c:v>
                </c:pt>
                <c:pt idx="8">
                  <c:v>1.2</c:v>
                </c:pt>
                <c:pt idx="9">
                  <c:v>1.6</c:v>
                </c:pt>
                <c:pt idx="10">
                  <c:v>2.2000000000000002</c:v>
                </c:pt>
                <c:pt idx="11">
                  <c:v>2.1</c:v>
                </c:pt>
                <c:pt idx="12">
                  <c:v>1.3</c:v>
                </c:pt>
                <c:pt idx="13">
                  <c:v>1.3</c:v>
                </c:pt>
                <c:pt idx="14">
                  <c:v>1.5</c:v>
                </c:pt>
                <c:pt idx="15">
                  <c:v>0.9</c:v>
                </c:pt>
                <c:pt idx="16">
                  <c:v>1.4</c:v>
                </c:pt>
                <c:pt idx="17">
                  <c:v>1.5</c:v>
                </c:pt>
              </c:numCache>
            </c:numRef>
          </c:val>
          <c:smooth val="0"/>
          <c:extLst xmlns:c16r2="http://schemas.microsoft.com/office/drawing/2015/06/chart">
            <c:ext xmlns:c16="http://schemas.microsoft.com/office/drawing/2014/chart" uri="{C3380CC4-5D6E-409C-BE32-E72D297353CC}">
              <c16:uniqueId val="{00000009-4779-4A06-9372-AD831E09E051}"/>
            </c:ext>
          </c:extLst>
        </c:ser>
        <c:ser>
          <c:idx val="4"/>
          <c:order val="4"/>
          <c:tx>
            <c:strRef>
              <c:f>Sheet1!$F$1</c:f>
              <c:strCache>
                <c:ptCount val="1"/>
                <c:pt idx="0">
                  <c:v>Staten Island</c:v>
                </c:pt>
              </c:strCache>
            </c:strRef>
          </c:tx>
          <c:marker>
            <c:symbol val="square"/>
            <c:size val="7"/>
          </c:marker>
          <c:dLbls>
            <c:dLbl>
              <c:idx val="0"/>
              <c:layout>
                <c:manualLayout>
                  <c:x val="-3.6392067102475077E-2"/>
                  <c:y val="3.268126319982250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CFB-43A5-9E45-E70130C89699}"/>
                </c:ext>
              </c:extLst>
            </c:dLbl>
            <c:dLbl>
              <c:idx val="17"/>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E5CF-4449-B05D-39C890EE239B}"/>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Sheet1!$F$2:$F$19</c:f>
              <c:numCache>
                <c:formatCode>0.0</c:formatCode>
                <c:ptCount val="18"/>
                <c:pt idx="0">
                  <c:v>2.2000000000000002</c:v>
                </c:pt>
                <c:pt idx="1">
                  <c:v>1.4</c:v>
                </c:pt>
                <c:pt idx="2">
                  <c:v>2.8</c:v>
                </c:pt>
                <c:pt idx="3">
                  <c:v>2.4</c:v>
                </c:pt>
                <c:pt idx="4">
                  <c:v>1.7</c:v>
                </c:pt>
                <c:pt idx="5">
                  <c:v>1.4</c:v>
                </c:pt>
                <c:pt idx="6">
                  <c:v>1.7</c:v>
                </c:pt>
                <c:pt idx="7">
                  <c:v>3.1</c:v>
                </c:pt>
                <c:pt idx="8">
                  <c:v>2.6</c:v>
                </c:pt>
                <c:pt idx="9">
                  <c:v>2.1</c:v>
                </c:pt>
                <c:pt idx="10">
                  <c:v>3.5</c:v>
                </c:pt>
                <c:pt idx="11">
                  <c:v>2.2999999999999998</c:v>
                </c:pt>
                <c:pt idx="12">
                  <c:v>1.5</c:v>
                </c:pt>
                <c:pt idx="13">
                  <c:v>1.5</c:v>
                </c:pt>
                <c:pt idx="14">
                  <c:v>1.4</c:v>
                </c:pt>
                <c:pt idx="15">
                  <c:v>1.3</c:v>
                </c:pt>
                <c:pt idx="16">
                  <c:v>2</c:v>
                </c:pt>
                <c:pt idx="17">
                  <c:v>2.2000000000000002</c:v>
                </c:pt>
              </c:numCache>
            </c:numRef>
          </c:val>
          <c:smooth val="0"/>
          <c:extLst xmlns:c16r2="http://schemas.microsoft.com/office/drawing/2015/06/chart">
            <c:ext xmlns:c16="http://schemas.microsoft.com/office/drawing/2014/chart" uri="{C3380CC4-5D6E-409C-BE32-E72D297353CC}">
              <c16:uniqueId val="{0000000A-4779-4A06-9372-AD831E09E051}"/>
            </c:ext>
          </c:extLst>
        </c:ser>
        <c:dLbls>
          <c:showLegendKey val="0"/>
          <c:showVal val="0"/>
          <c:showCatName val="0"/>
          <c:showSerName val="0"/>
          <c:showPercent val="0"/>
          <c:showBubbleSize val="0"/>
        </c:dLbls>
        <c:marker val="1"/>
        <c:smooth val="0"/>
        <c:axId val="150042112"/>
        <c:axId val="150043648"/>
      </c:lineChart>
      <c:catAx>
        <c:axId val="15004211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0043648"/>
        <c:crosses val="autoZero"/>
        <c:auto val="1"/>
        <c:lblAlgn val="ctr"/>
        <c:lblOffset val="100"/>
        <c:noMultiLvlLbl val="0"/>
      </c:catAx>
      <c:valAx>
        <c:axId val="150043648"/>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malaria rate per 100,000</a:t>
                </a:r>
                <a:endParaRPr lang="en-US" sz="1200" dirty="0">
                  <a:effectLst/>
                  <a:latin typeface="+mn-lt"/>
                </a:endParaRPr>
              </a:p>
            </c:rich>
          </c:tx>
          <c:layout>
            <c:manualLayout>
              <c:xMode val="edge"/>
              <c:yMode val="edge"/>
              <c:x val="2.3789302495667007E-3"/>
              <c:y val="0.20689678154637733"/>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00421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320059357463597E-2"/>
          <c:y val="3.0789771070282881E-2"/>
          <c:w val="0.88239142203917442"/>
          <c:h val="0.67393436893346281"/>
        </c:manualLayout>
      </c:layout>
      <c:barChart>
        <c:barDir val="col"/>
        <c:grouping val="clustered"/>
        <c:varyColors val="0"/>
        <c:ser>
          <c:idx val="0"/>
          <c:order val="0"/>
          <c:tx>
            <c:strRef>
              <c:f>Sheet1!$B$1</c:f>
              <c:strCache>
                <c:ptCount val="1"/>
                <c:pt idx="0">
                  <c:v>Malaria rate</c:v>
                </c:pt>
              </c:strCache>
            </c:strRef>
          </c:tx>
          <c:spPr>
            <a:solidFill>
              <a:srgbClr val="1F78B4"/>
            </a:solidFill>
            <a:ln>
              <a:solidFill>
                <a:schemeClr val="bg1">
                  <a:lumMod val="50000"/>
                </a:schemeClr>
              </a:solidFill>
            </a:ln>
          </c:spPr>
          <c:invertIfNegative val="0"/>
          <c:dPt>
            <c:idx val="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1-214C-42CD-9F4B-40ACA1907BB6}"/>
              </c:ext>
            </c:extLst>
          </c:dPt>
          <c:dPt>
            <c:idx val="1"/>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3-214C-42CD-9F4B-40ACA1907BB6}"/>
              </c:ext>
            </c:extLst>
          </c:dPt>
          <c:dPt>
            <c:idx val="2"/>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5-214C-42CD-9F4B-40ACA1907BB6}"/>
              </c:ext>
            </c:extLst>
          </c:dPt>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Mott Haven (107)</c:v>
                </c:pt>
                <c:pt idx="1">
                  <c:v>Morrisania (106)</c:v>
                </c:pt>
                <c:pt idx="2">
                  <c:v>Crotona (105)</c:v>
                </c:pt>
                <c:pt idx="3">
                  <c:v>Fordham (103)</c:v>
                </c:pt>
                <c:pt idx="4">
                  <c:v>Northeast Bronx (102)</c:v>
                </c:pt>
                <c:pt idx="5">
                  <c:v>Pelham (104)</c:v>
                </c:pt>
                <c:pt idx="6">
                  <c:v>Kingsbridge (101)</c:v>
                </c:pt>
              </c:strCache>
            </c:strRef>
          </c:cat>
          <c:val>
            <c:numRef>
              <c:f>Sheet1!$B$2:$B$8</c:f>
              <c:numCache>
                <c:formatCode>General</c:formatCode>
                <c:ptCount val="7"/>
                <c:pt idx="0">
                  <c:v>12.8</c:v>
                </c:pt>
                <c:pt idx="1">
                  <c:v>10.199999999999999</c:v>
                </c:pt>
                <c:pt idx="2">
                  <c:v>6.9</c:v>
                </c:pt>
                <c:pt idx="3">
                  <c:v>6.5</c:v>
                </c:pt>
                <c:pt idx="4">
                  <c:v>3.7</c:v>
                </c:pt>
                <c:pt idx="5">
                  <c:v>2.2999999999999998</c:v>
                </c:pt>
                <c:pt idx="6">
                  <c:v>1.9</c:v>
                </c:pt>
              </c:numCache>
            </c:numRef>
          </c:val>
          <c:extLst xmlns:c16r2="http://schemas.microsoft.com/office/drawing/2015/06/chart">
            <c:ext xmlns:c16="http://schemas.microsoft.com/office/drawing/2014/chart" uri="{C3380CC4-5D6E-409C-BE32-E72D297353CC}">
              <c16:uniqueId val="{00000006-214C-42CD-9F4B-40ACA1907BB6}"/>
            </c:ext>
          </c:extLst>
        </c:ser>
        <c:dLbls>
          <c:showLegendKey val="0"/>
          <c:showVal val="0"/>
          <c:showCatName val="0"/>
          <c:showSerName val="0"/>
          <c:showPercent val="0"/>
          <c:showBubbleSize val="0"/>
        </c:dLbls>
        <c:gapWidth val="70"/>
        <c:axId val="151819776"/>
        <c:axId val="151821312"/>
      </c:barChart>
      <c:dateAx>
        <c:axId val="151819776"/>
        <c:scaling>
          <c:orientation val="minMax"/>
        </c:scaling>
        <c:delete val="0"/>
        <c:axPos val="b"/>
        <c:numFmt formatCode="General" sourceLinked="0"/>
        <c:majorTickMark val="out"/>
        <c:minorTickMark val="none"/>
        <c:tickLblPos val="nextTo"/>
        <c:txPr>
          <a:bodyPr/>
          <a:lstStyle/>
          <a:p>
            <a:pPr>
              <a:defRPr sz="1100"/>
            </a:pPr>
            <a:endParaRPr lang="en-US"/>
          </a:p>
        </c:txPr>
        <c:crossAx val="151821312"/>
        <c:crosses val="autoZero"/>
        <c:auto val="0"/>
        <c:lblOffset val="100"/>
        <c:baseTimeUnit val="days"/>
        <c:minorUnit val="1"/>
      </c:dateAx>
      <c:valAx>
        <c:axId val="151821312"/>
        <c:scaling>
          <c:orientation val="minMax"/>
          <c:max val="14"/>
          <c:min val="0"/>
        </c:scaling>
        <c:delete val="0"/>
        <c:axPos val="l"/>
        <c:title>
          <c:tx>
            <c:rich>
              <a:bodyPr rot="-5400000" vert="horz"/>
              <a:lstStyle/>
              <a:p>
                <a:pPr>
                  <a:defRPr sz="1400"/>
                </a:pPr>
                <a:r>
                  <a:rPr lang="en-US" sz="1200" b="1" i="0" baseline="0" dirty="0">
                    <a:effectLst/>
                  </a:rPr>
                  <a:t>Age-adjusted malaria rate per 100,000</a:t>
                </a:r>
                <a:endParaRPr lang="en-US" sz="1200" dirty="0">
                  <a:effectLst/>
                </a:endParaRPr>
              </a:p>
            </c:rich>
          </c:tx>
          <c:layout>
            <c:manualLayout>
              <c:xMode val="edge"/>
              <c:yMode val="edge"/>
              <c:x val="0"/>
              <c:y val="9.8814825765241282E-2"/>
            </c:manualLayout>
          </c:layout>
          <c:overlay val="0"/>
        </c:title>
        <c:numFmt formatCode="0" sourceLinked="0"/>
        <c:majorTickMark val="out"/>
        <c:minorTickMark val="none"/>
        <c:tickLblPos val="nextTo"/>
        <c:txPr>
          <a:bodyPr/>
          <a:lstStyle/>
          <a:p>
            <a:pPr>
              <a:defRPr sz="1200"/>
            </a:pPr>
            <a:endParaRPr lang="en-US"/>
          </a:p>
        </c:txPr>
        <c:crossAx val="1518197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03518447328293E-2"/>
          <c:y val="2.9204957994257014E-2"/>
          <c:w val="0.90069821376183823"/>
          <c:h val="0.90307929283854682"/>
        </c:manualLayout>
      </c:layout>
      <c:barChart>
        <c:barDir val="col"/>
        <c:grouping val="clustered"/>
        <c:varyColors val="0"/>
        <c:ser>
          <c:idx val="0"/>
          <c:order val="0"/>
          <c:tx>
            <c:strRef>
              <c:f>Sheet1!$B$1</c:f>
              <c:strCache>
                <c:ptCount val="1"/>
                <c:pt idx="0">
                  <c:v>Malaria rate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10-9EDD-4CA5-B2A3-50D0548D4339}"/>
              </c:ext>
            </c:extLst>
          </c:dPt>
          <c:dPt>
            <c:idx val="10"/>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&lt;1</c:v>
                </c:pt>
                <c:pt idx="1">
                  <c:v>1-4</c:v>
                </c:pt>
                <c:pt idx="2">
                  <c:v>5-14</c:v>
                </c:pt>
                <c:pt idx="3">
                  <c:v>15-24</c:v>
                </c:pt>
                <c:pt idx="4">
                  <c:v>25-44</c:v>
                </c:pt>
                <c:pt idx="5">
                  <c:v>45-64</c:v>
                </c:pt>
                <c:pt idx="6">
                  <c:v>65+</c:v>
                </c:pt>
                <c:pt idx="8">
                  <c:v>Male</c:v>
                </c:pt>
                <c:pt idx="9">
                  <c:v>Female</c:v>
                </c:pt>
              </c:strCache>
            </c:strRef>
          </c:cat>
          <c:val>
            <c:numRef>
              <c:f>Sheet1!$B$2:$B$11</c:f>
              <c:numCache>
                <c:formatCode>0.0</c:formatCode>
                <c:ptCount val="10"/>
                <c:pt idx="0">
                  <c:v>0.9</c:v>
                </c:pt>
                <c:pt idx="1">
                  <c:v>0.9</c:v>
                </c:pt>
                <c:pt idx="2">
                  <c:v>2.2000000000000002</c:v>
                </c:pt>
                <c:pt idx="3">
                  <c:v>3.2</c:v>
                </c:pt>
                <c:pt idx="4">
                  <c:v>2.8</c:v>
                </c:pt>
                <c:pt idx="5">
                  <c:v>3.5</c:v>
                </c:pt>
                <c:pt idx="6">
                  <c:v>1.7</c:v>
                </c:pt>
                <c:pt idx="8">
                  <c:v>3.3</c:v>
                </c:pt>
                <c:pt idx="9">
                  <c:v>2.1</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61970816"/>
        <c:axId val="162017664"/>
      </c:barChart>
      <c:catAx>
        <c:axId val="16197081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2017664"/>
        <c:crosses val="autoZero"/>
        <c:auto val="1"/>
        <c:lblAlgn val="ctr"/>
        <c:lblOffset val="100"/>
        <c:noMultiLvlLbl val="0"/>
      </c:catAx>
      <c:valAx>
        <c:axId val="162017664"/>
        <c:scaling>
          <c:orientation val="minMax"/>
          <c:max val="4"/>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malaria rate per 100,000</a:t>
                </a:r>
                <a:endParaRPr lang="en-US" sz="1200" dirty="0">
                  <a:effectLst/>
                </a:endParaRPr>
              </a:p>
            </c:rich>
          </c:tx>
          <c:layout>
            <c:manualLayout>
              <c:xMode val="edge"/>
              <c:yMode val="edge"/>
              <c:x val="8.4042824925854972E-4"/>
              <c:y val="0.19851878664554784"/>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1970816"/>
        <c:crosses val="autoZero"/>
        <c:crossBetween val="between"/>
        <c:majorUnit val="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320059357463597E-2"/>
          <c:y val="3.0789771070282881E-2"/>
          <c:w val="0.88239142203917442"/>
          <c:h val="0.67393436893346281"/>
        </c:manualLayout>
      </c:layout>
      <c:barChart>
        <c:barDir val="col"/>
        <c:grouping val="clustered"/>
        <c:varyColors val="0"/>
        <c:ser>
          <c:idx val="0"/>
          <c:order val="0"/>
          <c:tx>
            <c:strRef>
              <c:f>Sheet1!$B$1</c:f>
              <c:strCache>
                <c:ptCount val="1"/>
                <c:pt idx="0">
                  <c:v>Salmonella rate</c:v>
                </c:pt>
              </c:strCache>
            </c:strRef>
          </c:tx>
          <c:spPr>
            <a:solidFill>
              <a:srgbClr val="1F78B4"/>
            </a:solidFill>
            <a:ln>
              <a:solidFill>
                <a:schemeClr val="bg1">
                  <a:lumMod val="50000"/>
                </a:schemeClr>
              </a:solidFill>
            </a:ln>
          </c:spPr>
          <c:invertIfNegative val="0"/>
          <c:dPt>
            <c:idx val="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1-214C-42CD-9F4B-40ACA1907BB6}"/>
              </c:ext>
            </c:extLst>
          </c:dPt>
          <c:dPt>
            <c:idx val="1"/>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3-214C-42CD-9F4B-40ACA1907BB6}"/>
              </c:ext>
            </c:extLst>
          </c:dPt>
          <c:dPt>
            <c:idx val="2"/>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5-214C-42CD-9F4B-40ACA1907BB6}"/>
              </c:ext>
            </c:extLst>
          </c:dPt>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Morrisania (106)</c:v>
                </c:pt>
                <c:pt idx="1">
                  <c:v>Pelham (104)</c:v>
                </c:pt>
                <c:pt idx="2">
                  <c:v>Fordham (103)</c:v>
                </c:pt>
                <c:pt idx="3">
                  <c:v>Kingsbridge (101)</c:v>
                </c:pt>
                <c:pt idx="4">
                  <c:v>Northeast Bronx (102)</c:v>
                </c:pt>
                <c:pt idx="5">
                  <c:v>Crotona (105)</c:v>
                </c:pt>
                <c:pt idx="6">
                  <c:v>Mott Haven (107)</c:v>
                </c:pt>
              </c:strCache>
            </c:strRef>
          </c:cat>
          <c:val>
            <c:numRef>
              <c:f>Sheet1!$B$2:$B$8</c:f>
              <c:numCache>
                <c:formatCode>0.0</c:formatCode>
                <c:ptCount val="7"/>
                <c:pt idx="0">
                  <c:v>15.5</c:v>
                </c:pt>
                <c:pt idx="1">
                  <c:v>14.4</c:v>
                </c:pt>
                <c:pt idx="2">
                  <c:v>13.9</c:v>
                </c:pt>
                <c:pt idx="3">
                  <c:v>12.8</c:v>
                </c:pt>
                <c:pt idx="4">
                  <c:v>10.3</c:v>
                </c:pt>
                <c:pt idx="5">
                  <c:v>10.1</c:v>
                </c:pt>
                <c:pt idx="6">
                  <c:v>8.8000000000000007</c:v>
                </c:pt>
              </c:numCache>
            </c:numRef>
          </c:val>
          <c:extLst xmlns:c16r2="http://schemas.microsoft.com/office/drawing/2015/06/chart">
            <c:ext xmlns:c16="http://schemas.microsoft.com/office/drawing/2014/chart" uri="{C3380CC4-5D6E-409C-BE32-E72D297353CC}">
              <c16:uniqueId val="{00000006-214C-42CD-9F4B-40ACA1907BB6}"/>
            </c:ext>
          </c:extLst>
        </c:ser>
        <c:dLbls>
          <c:showLegendKey val="0"/>
          <c:showVal val="0"/>
          <c:showCatName val="0"/>
          <c:showSerName val="0"/>
          <c:showPercent val="0"/>
          <c:showBubbleSize val="0"/>
        </c:dLbls>
        <c:gapWidth val="70"/>
        <c:axId val="151209856"/>
        <c:axId val="151240064"/>
      </c:barChart>
      <c:dateAx>
        <c:axId val="151209856"/>
        <c:scaling>
          <c:orientation val="minMax"/>
        </c:scaling>
        <c:delete val="0"/>
        <c:axPos val="b"/>
        <c:numFmt formatCode="General" sourceLinked="0"/>
        <c:majorTickMark val="out"/>
        <c:minorTickMark val="none"/>
        <c:tickLblPos val="nextTo"/>
        <c:txPr>
          <a:bodyPr/>
          <a:lstStyle/>
          <a:p>
            <a:pPr>
              <a:defRPr sz="1100"/>
            </a:pPr>
            <a:endParaRPr lang="en-US"/>
          </a:p>
        </c:txPr>
        <c:crossAx val="151240064"/>
        <c:crosses val="autoZero"/>
        <c:auto val="0"/>
        <c:lblOffset val="100"/>
        <c:baseTimeUnit val="days"/>
        <c:minorUnit val="1"/>
      </c:dateAx>
      <c:valAx>
        <c:axId val="151240064"/>
        <c:scaling>
          <c:orientation val="minMax"/>
          <c:max val="16"/>
          <c:min val="0"/>
        </c:scaling>
        <c:delete val="0"/>
        <c:axPos val="l"/>
        <c:title>
          <c:tx>
            <c:rich>
              <a:bodyPr rot="-5400000" vert="horz"/>
              <a:lstStyle/>
              <a:p>
                <a:pPr>
                  <a:defRPr sz="1400"/>
                </a:pPr>
                <a:r>
                  <a:rPr lang="en-US" sz="1200" b="1" i="0" baseline="0" dirty="0">
                    <a:effectLst/>
                  </a:rPr>
                  <a:t>Age-adjusted Salmonella rate per 100,000</a:t>
                </a:r>
                <a:endParaRPr lang="en-US" sz="1200" dirty="0">
                  <a:effectLst/>
                </a:endParaRPr>
              </a:p>
            </c:rich>
          </c:tx>
          <c:layout>
            <c:manualLayout>
              <c:xMode val="edge"/>
              <c:yMode val="edge"/>
              <c:x val="2.1097049918111883E-3"/>
              <c:y val="8.9010906088677996E-2"/>
            </c:manualLayout>
          </c:layout>
          <c:overlay val="0"/>
        </c:title>
        <c:numFmt formatCode="0" sourceLinked="0"/>
        <c:majorTickMark val="out"/>
        <c:minorTickMark val="none"/>
        <c:tickLblPos val="nextTo"/>
        <c:txPr>
          <a:bodyPr/>
          <a:lstStyle/>
          <a:p>
            <a:pPr>
              <a:defRPr sz="1200"/>
            </a:pPr>
            <a:endParaRPr lang="en-US"/>
          </a:p>
        </c:txPr>
        <c:crossAx val="151209856"/>
        <c:crosses val="autoZero"/>
        <c:crossBetween val="between"/>
        <c:majorUnit val="4"/>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10671990965695E-2"/>
          <c:y val="2.9204957994257014E-2"/>
          <c:w val="0.86810002739292558"/>
          <c:h val="0.84719561057913328"/>
        </c:manualLayout>
      </c:layout>
      <c:barChart>
        <c:barDir val="col"/>
        <c:grouping val="clustered"/>
        <c:varyColors val="0"/>
        <c:ser>
          <c:idx val="0"/>
          <c:order val="0"/>
          <c:tx>
            <c:strRef>
              <c:f>Sheet1!$B$1</c:f>
              <c:strCache>
                <c:ptCount val="1"/>
                <c:pt idx="0">
                  <c:v>Malaria rate</c:v>
                </c:pt>
              </c:strCache>
            </c:strRef>
          </c:tx>
          <c:spPr>
            <a:solidFill>
              <a:schemeClr val="accent2"/>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extLst xmlns:c16r2="http://schemas.microsoft.com/office/drawing/2015/06/chart">
              <c:ext xmlns:c16="http://schemas.microsoft.com/office/drawing/2014/chart" uri="{C3380CC4-5D6E-409C-BE32-E72D297353CC}">
                <c16:uniqueId val="{0000000C-FC73-48A0-9140-3DE1B998C2D9}"/>
              </c:ext>
            </c:extLst>
          </c:dPt>
          <c:dLbls>
            <c:dLbl>
              <c:idx val="1"/>
              <c:spPr/>
              <c:txPr>
                <a:bodyPr/>
                <a:lstStyle/>
                <a:p>
                  <a:pPr>
                    <a:defRPr sz="1200"/>
                  </a:pPr>
                  <a:endParaRPr lang="en-US"/>
                </a:p>
              </c:txPr>
              <c:showLegendKey val="0"/>
              <c:showVal val="1"/>
              <c:showCatName val="0"/>
              <c:showSerName val="0"/>
              <c:showPercent val="0"/>
              <c:showBubbleSize val="0"/>
            </c:dLbl>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Low (&lt;10% of residents have incomes below 100% of the FPL*)</c:v>
                </c:pt>
                <c:pt idx="1">
                  <c:v>Medium (10-19% of residents have incomes below 100% of the FPL)</c:v>
                </c:pt>
                <c:pt idx="2">
                  <c:v>High (20-29% of residents have incomes below 100% of the FPL)</c:v>
                </c:pt>
                <c:pt idx="3">
                  <c:v>Very high (≥30% of residents have incomes below 100% of the FPL)</c:v>
                </c:pt>
              </c:strCache>
            </c:strRef>
          </c:cat>
          <c:val>
            <c:numRef>
              <c:f>Sheet1!$B$2:$B$5</c:f>
              <c:numCache>
                <c:formatCode>0.0</c:formatCode>
                <c:ptCount val="4"/>
                <c:pt idx="0">
                  <c:v>1</c:v>
                </c:pt>
                <c:pt idx="1">
                  <c:v>1.6</c:v>
                </c:pt>
                <c:pt idx="2">
                  <c:v>3.2</c:v>
                </c:pt>
                <c:pt idx="3">
                  <c:v>5.0999999999999996</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43485952"/>
        <c:axId val="143848960"/>
      </c:barChart>
      <c:catAx>
        <c:axId val="143485952"/>
        <c:scaling>
          <c:orientation val="minMax"/>
        </c:scaling>
        <c:delete val="0"/>
        <c:axPos val="b"/>
        <c:title>
          <c:tx>
            <c:rich>
              <a:bodyPr/>
              <a:lstStyle/>
              <a:p>
                <a:pPr>
                  <a:defRPr/>
                </a:pPr>
                <a:r>
                  <a:rPr lang="en-US" sz="1200" dirty="0"/>
                  <a:t>Neighborhood Poverty Level</a:t>
                </a:r>
              </a:p>
            </c:rich>
          </c:tx>
          <c:layout>
            <c:manualLayout>
              <c:xMode val="edge"/>
              <c:yMode val="edge"/>
              <c:x val="0.40011108793011352"/>
              <c:y val="0.9578854207181996"/>
            </c:manualLayout>
          </c:layout>
          <c:overlay val="0"/>
        </c:title>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43848960"/>
        <c:crosses val="autoZero"/>
        <c:auto val="1"/>
        <c:lblAlgn val="ctr"/>
        <c:lblOffset val="100"/>
        <c:noMultiLvlLbl val="0"/>
      </c:catAx>
      <c:valAx>
        <c:axId val="143848960"/>
        <c:scaling>
          <c:orientation val="minMax"/>
          <c:max val="6"/>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malaria rate per 100,000</a:t>
                </a:r>
                <a:endParaRPr lang="en-US" sz="1200" dirty="0">
                  <a:effectLst/>
                </a:endParaRPr>
              </a:p>
            </c:rich>
          </c:tx>
          <c:layout>
            <c:manualLayout>
              <c:xMode val="edge"/>
              <c:yMode val="edge"/>
              <c:x val="1.113704410880747E-3"/>
              <c:y val="0.17461181674070883"/>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34859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84400104525771E-2"/>
          <c:y val="7.4399272042112427E-2"/>
          <c:w val="0.91686080673530979"/>
          <c:h val="0.86933453875548528"/>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3.3809016433418174E-2"/>
                  <c:y val="-2.738467171914186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17"/>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1DA-4342-BA4E-DB98A9A2CA7D}"/>
                </c:ext>
              </c:extLst>
            </c:dLbl>
            <c:spPr>
              <a:noFill/>
              <a:ln>
                <a:noFill/>
              </a:ln>
              <a:effectLst/>
            </c:spPr>
            <c:txPr>
              <a:bodyPr wrap="square" lIns="38100" tIns="19050" rIns="38100" bIns="19050" anchor="ctr">
                <a:spAutoFit/>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0.0</c:formatCode>
                <c:ptCount val="18"/>
                <c:pt idx="0">
                  <c:v>1.3</c:v>
                </c:pt>
                <c:pt idx="1">
                  <c:v>1.5</c:v>
                </c:pt>
                <c:pt idx="2">
                  <c:v>1.9</c:v>
                </c:pt>
                <c:pt idx="3">
                  <c:v>1.5</c:v>
                </c:pt>
                <c:pt idx="4">
                  <c:v>2.2000000000000002</c:v>
                </c:pt>
                <c:pt idx="5">
                  <c:v>1.7</c:v>
                </c:pt>
                <c:pt idx="6">
                  <c:v>1.4</c:v>
                </c:pt>
                <c:pt idx="7">
                  <c:v>2.4</c:v>
                </c:pt>
                <c:pt idx="8">
                  <c:v>5.7</c:v>
                </c:pt>
                <c:pt idx="9">
                  <c:v>5.6</c:v>
                </c:pt>
                <c:pt idx="10">
                  <c:v>4</c:v>
                </c:pt>
                <c:pt idx="11">
                  <c:v>2.9</c:v>
                </c:pt>
                <c:pt idx="12">
                  <c:v>2.2999999999999998</c:v>
                </c:pt>
                <c:pt idx="13">
                  <c:v>3.4</c:v>
                </c:pt>
                <c:pt idx="14">
                  <c:v>3.5</c:v>
                </c:pt>
                <c:pt idx="15">
                  <c:v>3.2</c:v>
                </c:pt>
                <c:pt idx="16">
                  <c:v>3.5</c:v>
                </c:pt>
                <c:pt idx="17">
                  <c:v>3.3</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17"/>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1DA-4342-BA4E-DB98A9A2CA7D}"/>
                </c:ext>
              </c:extLst>
            </c:dLbl>
            <c:spPr>
              <a:noFill/>
              <a:ln>
                <a:noFill/>
              </a:ln>
              <a:effectLst/>
            </c:spPr>
            <c:txPr>
              <a:bodyPr wrap="square" lIns="38100" tIns="19050" rIns="38100" bIns="19050" anchor="ctr">
                <a:spAutoFit/>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Sheet1!$C$2:$C$19</c:f>
              <c:numCache>
                <c:formatCode>0.0</c:formatCode>
                <c:ptCount val="18"/>
                <c:pt idx="0">
                  <c:v>1.3</c:v>
                </c:pt>
                <c:pt idx="1">
                  <c:v>1.5</c:v>
                </c:pt>
                <c:pt idx="2">
                  <c:v>2.1</c:v>
                </c:pt>
                <c:pt idx="3">
                  <c:v>1.7</c:v>
                </c:pt>
                <c:pt idx="4">
                  <c:v>2.2999999999999998</c:v>
                </c:pt>
                <c:pt idx="5">
                  <c:v>2.8</c:v>
                </c:pt>
                <c:pt idx="6">
                  <c:v>3.2</c:v>
                </c:pt>
                <c:pt idx="7">
                  <c:v>3.3</c:v>
                </c:pt>
                <c:pt idx="8">
                  <c:v>7</c:v>
                </c:pt>
                <c:pt idx="9">
                  <c:v>10.1</c:v>
                </c:pt>
                <c:pt idx="10">
                  <c:v>6.2</c:v>
                </c:pt>
                <c:pt idx="11">
                  <c:v>7.2</c:v>
                </c:pt>
                <c:pt idx="12">
                  <c:v>4.8</c:v>
                </c:pt>
                <c:pt idx="13">
                  <c:v>9.8000000000000007</c:v>
                </c:pt>
                <c:pt idx="14">
                  <c:v>11.2</c:v>
                </c:pt>
                <c:pt idx="15">
                  <c:v>13.2</c:v>
                </c:pt>
                <c:pt idx="16">
                  <c:v>12.7</c:v>
                </c:pt>
                <c:pt idx="17">
                  <c:v>14.8</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2.7047213146734538E-2"/>
                  <c:y val="-1.99161248866486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29D-4275-A419-2D33B34F3CE6}"/>
                </c:ext>
              </c:extLst>
            </c:dLbl>
            <c:dLbl>
              <c:idx val="9"/>
              <c:layout>
                <c:manualLayout>
                  <c:x val="-8.1141639440203625E-3"/>
                  <c:y val="-1.493709366498647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F29D-4275-A419-2D33B34F3CE6}"/>
                </c:ext>
              </c:extLst>
            </c:dLbl>
            <c:dLbl>
              <c:idx val="17"/>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1DA-4342-BA4E-DB98A9A2CA7D}"/>
                </c:ext>
              </c:extLst>
            </c:dLbl>
            <c:spPr>
              <a:noFill/>
              <a:ln>
                <a:noFill/>
              </a:ln>
              <a:effectLst/>
            </c:spPr>
            <c:txPr>
              <a:bodyPr wrap="square" lIns="38100" tIns="19050" rIns="38100" bIns="19050" anchor="ctr">
                <a:spAutoFit/>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Sheet1!$D$2:$D$19</c:f>
              <c:numCache>
                <c:formatCode>0.0</c:formatCode>
                <c:ptCount val="18"/>
                <c:pt idx="0">
                  <c:v>8.8000000000000007</c:v>
                </c:pt>
                <c:pt idx="1">
                  <c:v>7.8</c:v>
                </c:pt>
                <c:pt idx="2">
                  <c:v>9.1999999999999993</c:v>
                </c:pt>
                <c:pt idx="3">
                  <c:v>6.7</c:v>
                </c:pt>
                <c:pt idx="4">
                  <c:v>11.1</c:v>
                </c:pt>
                <c:pt idx="5">
                  <c:v>12.2</c:v>
                </c:pt>
                <c:pt idx="6">
                  <c:v>10.8</c:v>
                </c:pt>
                <c:pt idx="7">
                  <c:v>14</c:v>
                </c:pt>
                <c:pt idx="8">
                  <c:v>25.7</c:v>
                </c:pt>
                <c:pt idx="9">
                  <c:v>32.700000000000003</c:v>
                </c:pt>
                <c:pt idx="10">
                  <c:v>22.6</c:v>
                </c:pt>
                <c:pt idx="11">
                  <c:v>21.6</c:v>
                </c:pt>
                <c:pt idx="12">
                  <c:v>15.9</c:v>
                </c:pt>
                <c:pt idx="13">
                  <c:v>19.100000000000001</c:v>
                </c:pt>
                <c:pt idx="14">
                  <c:v>20.9</c:v>
                </c:pt>
                <c:pt idx="15">
                  <c:v>20.2</c:v>
                </c:pt>
                <c:pt idx="16">
                  <c:v>19.8</c:v>
                </c:pt>
                <c:pt idx="17">
                  <c:v>23.1</c:v>
                </c:pt>
              </c:numCache>
            </c:numRef>
          </c:val>
          <c:smooth val="0"/>
          <c:extLst xmlns:c16r2="http://schemas.microsoft.com/office/drawing/2015/06/chart">
            <c:ext xmlns:c16="http://schemas.microsoft.com/office/drawing/2014/chart" uri="{C3380CC4-5D6E-409C-BE32-E72D297353CC}">
              <c16:uniqueId val="{00000008-4779-4A06-9372-AD831E09E051}"/>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dLbls>
            <c:dLbl>
              <c:idx val="0"/>
              <c:layout>
                <c:manualLayout>
                  <c:x val="-1.0818885258693815E-2"/>
                  <c:y val="1.244757805415539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F29D-4275-A419-2D33B34F3CE6}"/>
                </c:ext>
              </c:extLst>
            </c:dLbl>
            <c:dLbl>
              <c:idx val="17"/>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1DA-4342-BA4E-DB98A9A2CA7D}"/>
                </c:ext>
              </c:extLst>
            </c:dLbl>
            <c:spPr>
              <a:noFill/>
              <a:ln>
                <a:noFill/>
              </a:ln>
              <a:effectLst/>
            </c:spPr>
            <c:txPr>
              <a:bodyPr wrap="square" lIns="38100" tIns="19050" rIns="38100" bIns="19050" anchor="ctr">
                <a:spAutoFit/>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Sheet1!$E$2:$E$19</c:f>
              <c:numCache>
                <c:formatCode>0.0</c:formatCode>
                <c:ptCount val="18"/>
                <c:pt idx="0">
                  <c:v>1.1000000000000001</c:v>
                </c:pt>
                <c:pt idx="1">
                  <c:v>1.4</c:v>
                </c:pt>
                <c:pt idx="2">
                  <c:v>1.5</c:v>
                </c:pt>
                <c:pt idx="3">
                  <c:v>1.8</c:v>
                </c:pt>
                <c:pt idx="4">
                  <c:v>1.9</c:v>
                </c:pt>
                <c:pt idx="5">
                  <c:v>2</c:v>
                </c:pt>
                <c:pt idx="6">
                  <c:v>1</c:v>
                </c:pt>
                <c:pt idx="7">
                  <c:v>2.2999999999999998</c:v>
                </c:pt>
                <c:pt idx="8">
                  <c:v>4.5999999999999996</c:v>
                </c:pt>
                <c:pt idx="9">
                  <c:v>5.9</c:v>
                </c:pt>
                <c:pt idx="10">
                  <c:v>5.0999999999999996</c:v>
                </c:pt>
                <c:pt idx="11">
                  <c:v>5.0999999999999996</c:v>
                </c:pt>
                <c:pt idx="12">
                  <c:v>3.8</c:v>
                </c:pt>
                <c:pt idx="13">
                  <c:v>4.5999999999999996</c:v>
                </c:pt>
                <c:pt idx="14">
                  <c:v>4.5</c:v>
                </c:pt>
                <c:pt idx="15">
                  <c:v>4.8</c:v>
                </c:pt>
                <c:pt idx="16">
                  <c:v>5.5</c:v>
                </c:pt>
                <c:pt idx="17">
                  <c:v>6.3</c:v>
                </c:pt>
              </c:numCache>
            </c:numRef>
          </c:val>
          <c:smooth val="0"/>
          <c:extLst xmlns:c16r2="http://schemas.microsoft.com/office/drawing/2015/06/chart">
            <c:ext xmlns:c16="http://schemas.microsoft.com/office/drawing/2014/chart" uri="{C3380CC4-5D6E-409C-BE32-E72D297353CC}">
              <c16:uniqueId val="{00000009-4779-4A06-9372-AD831E09E051}"/>
            </c:ext>
          </c:extLst>
        </c:ser>
        <c:ser>
          <c:idx val="4"/>
          <c:order val="4"/>
          <c:tx>
            <c:strRef>
              <c:f>Sheet1!$F$1</c:f>
              <c:strCache>
                <c:ptCount val="1"/>
                <c:pt idx="0">
                  <c:v>Staten Island</c:v>
                </c:pt>
              </c:strCache>
            </c:strRef>
          </c:tx>
          <c:marker>
            <c:symbol val="square"/>
            <c:size val="7"/>
          </c:marker>
          <c:dLbls>
            <c:dLbl>
              <c:idx val="0"/>
              <c:layout>
                <c:manualLayout>
                  <c:x val="-2.8399573804071265E-2"/>
                  <c:y val="-1.99161248866486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CFB-43A5-9E45-E70130C89699}"/>
                </c:ext>
              </c:extLst>
            </c:dLbl>
            <c:dLbl>
              <c:idx val="17"/>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01DA-4342-BA4E-DB98A9A2CA7D}"/>
                </c:ext>
              </c:extLst>
            </c:dLbl>
            <c:spPr>
              <a:noFill/>
              <a:ln>
                <a:noFill/>
              </a:ln>
              <a:effectLst/>
            </c:spPr>
            <c:txPr>
              <a:bodyPr wrap="square" lIns="38100" tIns="19050" rIns="38100" bIns="19050" anchor="ctr">
                <a:spAutoFit/>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Sheet1!$F$2:$F$19</c:f>
              <c:numCache>
                <c:formatCode>0.0</c:formatCode>
                <c:ptCount val="18"/>
                <c:pt idx="0">
                  <c:v>4</c:v>
                </c:pt>
                <c:pt idx="1">
                  <c:v>2.5</c:v>
                </c:pt>
                <c:pt idx="2">
                  <c:v>5</c:v>
                </c:pt>
                <c:pt idx="3">
                  <c:v>2.2999999999999998</c:v>
                </c:pt>
                <c:pt idx="4">
                  <c:v>7.6</c:v>
                </c:pt>
                <c:pt idx="5">
                  <c:v>6.5</c:v>
                </c:pt>
                <c:pt idx="6">
                  <c:v>3.6</c:v>
                </c:pt>
                <c:pt idx="7">
                  <c:v>6.2</c:v>
                </c:pt>
                <c:pt idx="8">
                  <c:v>11.4</c:v>
                </c:pt>
                <c:pt idx="9">
                  <c:v>13</c:v>
                </c:pt>
                <c:pt idx="10">
                  <c:v>7.2</c:v>
                </c:pt>
                <c:pt idx="11">
                  <c:v>9.4</c:v>
                </c:pt>
                <c:pt idx="12">
                  <c:v>7.5</c:v>
                </c:pt>
                <c:pt idx="13">
                  <c:v>8.9</c:v>
                </c:pt>
                <c:pt idx="14">
                  <c:v>15.7</c:v>
                </c:pt>
                <c:pt idx="15">
                  <c:v>25.2</c:v>
                </c:pt>
                <c:pt idx="16">
                  <c:v>25</c:v>
                </c:pt>
                <c:pt idx="17">
                  <c:v>25.9</c:v>
                </c:pt>
              </c:numCache>
            </c:numRef>
          </c:val>
          <c:smooth val="0"/>
          <c:extLst xmlns:c16r2="http://schemas.microsoft.com/office/drawing/2015/06/chart">
            <c:ext xmlns:c16="http://schemas.microsoft.com/office/drawing/2014/chart" uri="{C3380CC4-5D6E-409C-BE32-E72D297353CC}">
              <c16:uniqueId val="{0000000A-4779-4A06-9372-AD831E09E051}"/>
            </c:ext>
          </c:extLst>
        </c:ser>
        <c:dLbls>
          <c:showLegendKey val="0"/>
          <c:showVal val="0"/>
          <c:showCatName val="0"/>
          <c:showSerName val="0"/>
          <c:showPercent val="0"/>
          <c:showBubbleSize val="0"/>
        </c:dLbls>
        <c:marker val="1"/>
        <c:smooth val="0"/>
        <c:axId val="150052224"/>
        <c:axId val="150538496"/>
      </c:lineChart>
      <c:catAx>
        <c:axId val="15005222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0538496"/>
        <c:crosses val="autoZero"/>
        <c:auto val="1"/>
        <c:lblAlgn val="ctr"/>
        <c:lblOffset val="100"/>
        <c:noMultiLvlLbl val="0"/>
      </c:catAx>
      <c:valAx>
        <c:axId val="150538496"/>
        <c:scaling>
          <c:orientation val="minMax"/>
          <c:max val="35"/>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Lyme disease rate per 100,000</a:t>
                </a:r>
                <a:endParaRPr lang="en-US" sz="1200" dirty="0">
                  <a:effectLst/>
                  <a:latin typeface="+mn-lt"/>
                </a:endParaRPr>
              </a:p>
            </c:rich>
          </c:tx>
          <c:layout>
            <c:manualLayout>
              <c:xMode val="edge"/>
              <c:yMode val="edge"/>
              <c:x val="1.0739021440347159E-3"/>
              <c:y val="0.17702259421640434"/>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0052224"/>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320059357463597E-2"/>
          <c:y val="3.0789771070282881E-2"/>
          <c:w val="0.88239142203917442"/>
          <c:h val="0.67393436893346281"/>
        </c:manualLayout>
      </c:layout>
      <c:barChart>
        <c:barDir val="col"/>
        <c:grouping val="clustered"/>
        <c:varyColors val="0"/>
        <c:ser>
          <c:idx val="0"/>
          <c:order val="0"/>
          <c:tx>
            <c:strRef>
              <c:f>Sheet1!$B$1</c:f>
              <c:strCache>
                <c:ptCount val="1"/>
                <c:pt idx="0">
                  <c:v>Lyme disease rate</c:v>
                </c:pt>
              </c:strCache>
            </c:strRef>
          </c:tx>
          <c:spPr>
            <a:solidFill>
              <a:srgbClr val="1F78B4"/>
            </a:solidFill>
            <a:ln>
              <a:solidFill>
                <a:schemeClr val="bg1">
                  <a:lumMod val="50000"/>
                </a:schemeClr>
              </a:solidFill>
            </a:ln>
          </c:spPr>
          <c:invertIfNegative val="0"/>
          <c:dPt>
            <c:idx val="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1-214C-42CD-9F4B-40ACA1907BB6}"/>
              </c:ext>
            </c:extLst>
          </c:dPt>
          <c:dPt>
            <c:idx val="1"/>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3-214C-42CD-9F4B-40ACA1907BB6}"/>
              </c:ext>
            </c:extLst>
          </c:dPt>
          <c:dPt>
            <c:idx val="2"/>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5-214C-42CD-9F4B-40ACA1907BB6}"/>
              </c:ext>
            </c:extLst>
          </c:dPt>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Kingsbridge (101)</c:v>
                </c:pt>
                <c:pt idx="1">
                  <c:v>Pelham (104)</c:v>
                </c:pt>
                <c:pt idx="2">
                  <c:v>Mott Haven (107)</c:v>
                </c:pt>
                <c:pt idx="3">
                  <c:v>Northeast Bronx (102)</c:v>
                </c:pt>
                <c:pt idx="4">
                  <c:v>Fordham (103)</c:v>
                </c:pt>
                <c:pt idx="5">
                  <c:v>Crotona (105)</c:v>
                </c:pt>
                <c:pt idx="6">
                  <c:v>Morrisania (106)</c:v>
                </c:pt>
              </c:strCache>
            </c:strRef>
          </c:cat>
          <c:val>
            <c:numRef>
              <c:f>Sheet1!$B$2:$B$8</c:f>
              <c:numCache>
                <c:formatCode>0.0</c:formatCode>
                <c:ptCount val="7"/>
                <c:pt idx="0">
                  <c:v>14.7</c:v>
                </c:pt>
                <c:pt idx="1">
                  <c:v>4.2</c:v>
                </c:pt>
                <c:pt idx="2">
                  <c:v>2.8</c:v>
                </c:pt>
                <c:pt idx="3">
                  <c:v>2.7</c:v>
                </c:pt>
                <c:pt idx="4">
                  <c:v>2</c:v>
                </c:pt>
                <c:pt idx="5">
                  <c:v>1.7</c:v>
                </c:pt>
                <c:pt idx="6">
                  <c:v>1.5</c:v>
                </c:pt>
              </c:numCache>
            </c:numRef>
          </c:val>
          <c:extLst xmlns:c16r2="http://schemas.microsoft.com/office/drawing/2015/06/chart">
            <c:ext xmlns:c16="http://schemas.microsoft.com/office/drawing/2014/chart" uri="{C3380CC4-5D6E-409C-BE32-E72D297353CC}">
              <c16:uniqueId val="{00000006-214C-42CD-9F4B-40ACA1907BB6}"/>
            </c:ext>
          </c:extLst>
        </c:ser>
        <c:dLbls>
          <c:showLegendKey val="0"/>
          <c:showVal val="0"/>
          <c:showCatName val="0"/>
          <c:showSerName val="0"/>
          <c:showPercent val="0"/>
          <c:showBubbleSize val="0"/>
        </c:dLbls>
        <c:gapWidth val="70"/>
        <c:axId val="151270144"/>
        <c:axId val="151445504"/>
      </c:barChart>
      <c:dateAx>
        <c:axId val="151270144"/>
        <c:scaling>
          <c:orientation val="minMax"/>
        </c:scaling>
        <c:delete val="0"/>
        <c:axPos val="b"/>
        <c:numFmt formatCode="General" sourceLinked="0"/>
        <c:majorTickMark val="out"/>
        <c:minorTickMark val="none"/>
        <c:tickLblPos val="nextTo"/>
        <c:txPr>
          <a:bodyPr/>
          <a:lstStyle/>
          <a:p>
            <a:pPr>
              <a:defRPr sz="1100"/>
            </a:pPr>
            <a:endParaRPr lang="en-US"/>
          </a:p>
        </c:txPr>
        <c:crossAx val="151445504"/>
        <c:crosses val="autoZero"/>
        <c:auto val="0"/>
        <c:lblOffset val="100"/>
        <c:baseTimeUnit val="days"/>
        <c:minorUnit val="1"/>
      </c:dateAx>
      <c:valAx>
        <c:axId val="151445504"/>
        <c:scaling>
          <c:orientation val="minMax"/>
          <c:max val="15"/>
          <c:min val="0"/>
        </c:scaling>
        <c:delete val="0"/>
        <c:axPos val="l"/>
        <c:title>
          <c:tx>
            <c:rich>
              <a:bodyPr rot="-5400000" vert="horz"/>
              <a:lstStyle/>
              <a:p>
                <a:pPr>
                  <a:defRPr sz="1400"/>
                </a:pPr>
                <a:r>
                  <a:rPr lang="en-US" sz="1200" b="1" i="0" baseline="0" dirty="0">
                    <a:effectLst/>
                  </a:rPr>
                  <a:t>Age-adjusted Lyme disease rate per 100,000</a:t>
                </a:r>
                <a:endParaRPr lang="en-US" sz="1200" dirty="0">
                  <a:effectLst/>
                </a:endParaRPr>
              </a:p>
            </c:rich>
          </c:tx>
          <c:layout>
            <c:manualLayout>
              <c:xMode val="edge"/>
              <c:yMode val="edge"/>
              <c:x val="2.1097049918111883E-3"/>
              <c:y val="5.4697187220706496E-2"/>
            </c:manualLayout>
          </c:layout>
          <c:overlay val="0"/>
        </c:title>
        <c:numFmt formatCode="0" sourceLinked="0"/>
        <c:majorTickMark val="out"/>
        <c:minorTickMark val="none"/>
        <c:tickLblPos val="nextTo"/>
        <c:txPr>
          <a:bodyPr/>
          <a:lstStyle/>
          <a:p>
            <a:pPr>
              <a:defRPr sz="1200"/>
            </a:pPr>
            <a:endParaRPr lang="en-US"/>
          </a:p>
        </c:txPr>
        <c:crossAx val="151270144"/>
        <c:crosses val="autoZero"/>
        <c:crossBetween val="between"/>
        <c:minorUnit val="0.4"/>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95422011367871E-2"/>
          <c:y val="4.8006000543551447E-2"/>
          <c:w val="0.88885380210372222"/>
          <c:h val="0.87963206193512578"/>
        </c:manualLayout>
      </c:layout>
      <c:lineChart>
        <c:grouping val="standard"/>
        <c:varyColors val="0"/>
        <c:ser>
          <c:idx val="0"/>
          <c:order val="0"/>
          <c:tx>
            <c:strRef>
              <c:f>Sheet1!$B$1</c:f>
              <c:strCache>
                <c:ptCount val="1"/>
                <c:pt idx="0">
                  <c:v>Bronx</c:v>
                </c:pt>
              </c:strCache>
            </c:strRef>
          </c:tx>
          <c:spPr>
            <a:ln>
              <a:solidFill>
                <a:schemeClr val="accent4"/>
              </a:solidFill>
            </a:ln>
          </c:spPr>
          <c:marker>
            <c:spPr>
              <a:solidFill>
                <a:schemeClr val="accent4"/>
              </a:solidFill>
              <a:ln>
                <a:solidFill>
                  <a:schemeClr val="accent4"/>
                </a:solidFill>
              </a:ln>
            </c:spPr>
          </c:marker>
          <c:dLbls>
            <c:dLbl>
              <c:idx val="0"/>
              <c:layout>
                <c:manualLayout>
                  <c:x val="-2.9695234351762155E-2"/>
                  <c:y val="-2.360483645131946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4AF-4A32-809C-983772F39033}"/>
                </c:ext>
              </c:extLst>
            </c:dLbl>
            <c:dLbl>
              <c:idx val="16"/>
              <c:layout>
                <c:manualLayout>
                  <c:x val="0"/>
                  <c:y val="-1.311379802851084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D5D-417A-8485-65DFF354FE14}"/>
                </c:ext>
              </c:extLst>
            </c:dLbl>
            <c:spPr>
              <a:noFill/>
              <a:ln>
                <a:noFill/>
              </a:ln>
              <a:effectLst/>
            </c:spPr>
            <c:txPr>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Sheet1!$B$2:$B$18</c:f>
              <c:numCache>
                <c:formatCode>0.0</c:formatCode>
                <c:ptCount val="17"/>
                <c:pt idx="0">
                  <c:v>12.2</c:v>
                </c:pt>
                <c:pt idx="1">
                  <c:v>12.1</c:v>
                </c:pt>
                <c:pt idx="2">
                  <c:v>12.8</c:v>
                </c:pt>
                <c:pt idx="3">
                  <c:v>13</c:v>
                </c:pt>
                <c:pt idx="4">
                  <c:v>11.7</c:v>
                </c:pt>
                <c:pt idx="5">
                  <c:v>12.2</c:v>
                </c:pt>
                <c:pt idx="6">
                  <c:v>11.8</c:v>
                </c:pt>
                <c:pt idx="7">
                  <c:v>10.6</c:v>
                </c:pt>
                <c:pt idx="8">
                  <c:v>10</c:v>
                </c:pt>
                <c:pt idx="9">
                  <c:v>8.4</c:v>
                </c:pt>
                <c:pt idx="10">
                  <c:v>7.2</c:v>
                </c:pt>
                <c:pt idx="11">
                  <c:v>7.1</c:v>
                </c:pt>
                <c:pt idx="12">
                  <c:v>6.2</c:v>
                </c:pt>
                <c:pt idx="13">
                  <c:v>6.8</c:v>
                </c:pt>
                <c:pt idx="14">
                  <c:v>6</c:v>
                </c:pt>
                <c:pt idx="15">
                  <c:v>5.4</c:v>
                </c:pt>
                <c:pt idx="16">
                  <c:v>7.1</c:v>
                </c:pt>
              </c:numCache>
            </c:numRef>
          </c:val>
          <c:smooth val="0"/>
          <c:extLst xmlns:c16r2="http://schemas.microsoft.com/office/drawing/2015/06/chart">
            <c:ext xmlns:c16="http://schemas.microsoft.com/office/drawing/2014/chart" uri="{C3380CC4-5D6E-409C-BE32-E72D297353CC}">
              <c16:uniqueId val="{00000000-B217-47D3-9C8E-BC2D4F4BDAE5}"/>
            </c:ext>
          </c:extLst>
        </c:ser>
        <c:ser>
          <c:idx val="1"/>
          <c:order val="1"/>
          <c:tx>
            <c:strRef>
              <c:f>Sheet1!$C$1</c:f>
              <c:strCache>
                <c:ptCount val="1"/>
                <c:pt idx="0">
                  <c:v>Brooklyn</c:v>
                </c:pt>
              </c:strCache>
            </c:strRef>
          </c:tx>
          <c:spPr>
            <a:ln>
              <a:solidFill>
                <a:schemeClr val="bg2"/>
              </a:solidFill>
            </a:ln>
          </c:spPr>
          <c:marker>
            <c:spPr>
              <a:solidFill>
                <a:schemeClr val="bg2"/>
              </a:solidFill>
              <a:ln>
                <a:solidFill>
                  <a:schemeClr val="bg2"/>
                </a:solidFill>
              </a:ln>
            </c:spPr>
          </c:marker>
          <c:dLbls>
            <c:dLbl>
              <c:idx val="0"/>
              <c:layout>
                <c:manualLayout>
                  <c:x val="-2.9695357415311052E-2"/>
                  <c:y val="-3.14731152684260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4AF-4A32-809C-983772F39033}"/>
                </c:ext>
              </c:extLst>
            </c:dLbl>
            <c:dLbl>
              <c:idx val="16"/>
              <c:layout>
                <c:manualLayout>
                  <c:x val="0"/>
                  <c:y val="7.868278817106505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D5D-417A-8485-65DFF354FE14}"/>
                </c:ext>
              </c:extLst>
            </c:dLbl>
            <c:spPr>
              <a:noFill/>
              <a:ln>
                <a:noFill/>
              </a:ln>
              <a:effectLst/>
            </c:spPr>
            <c:txPr>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Sheet1!$C$2:$C$18</c:f>
              <c:numCache>
                <c:formatCode>0.0</c:formatCode>
                <c:ptCount val="17"/>
                <c:pt idx="0">
                  <c:v>15.6</c:v>
                </c:pt>
                <c:pt idx="1">
                  <c:v>13.9</c:v>
                </c:pt>
                <c:pt idx="2">
                  <c:v>14.5</c:v>
                </c:pt>
                <c:pt idx="3">
                  <c:v>12.7</c:v>
                </c:pt>
                <c:pt idx="4">
                  <c:v>13.1</c:v>
                </c:pt>
                <c:pt idx="5">
                  <c:v>11.7</c:v>
                </c:pt>
                <c:pt idx="6">
                  <c:v>11.4</c:v>
                </c:pt>
                <c:pt idx="7">
                  <c:v>10.6</c:v>
                </c:pt>
                <c:pt idx="8">
                  <c:v>8.3000000000000007</c:v>
                </c:pt>
                <c:pt idx="9">
                  <c:v>9</c:v>
                </c:pt>
                <c:pt idx="10">
                  <c:v>8.5</c:v>
                </c:pt>
                <c:pt idx="11">
                  <c:v>7.3</c:v>
                </c:pt>
                <c:pt idx="12">
                  <c:v>7.5</c:v>
                </c:pt>
                <c:pt idx="13">
                  <c:v>7.3</c:v>
                </c:pt>
                <c:pt idx="14">
                  <c:v>6.5</c:v>
                </c:pt>
                <c:pt idx="15">
                  <c:v>5.0999999999999996</c:v>
                </c:pt>
                <c:pt idx="16">
                  <c:v>6.9</c:v>
                </c:pt>
              </c:numCache>
            </c:numRef>
          </c:val>
          <c:smooth val="0"/>
          <c:extLst xmlns:c16r2="http://schemas.microsoft.com/office/drawing/2015/06/chart">
            <c:ext xmlns:c16="http://schemas.microsoft.com/office/drawing/2014/chart" uri="{C3380CC4-5D6E-409C-BE32-E72D297353CC}">
              <c16:uniqueId val="{00000001-B217-47D3-9C8E-BC2D4F4BDAE5}"/>
            </c:ext>
          </c:extLst>
        </c:ser>
        <c:ser>
          <c:idx val="2"/>
          <c:order val="2"/>
          <c:tx>
            <c:strRef>
              <c:f>Sheet1!$D$1</c:f>
              <c:strCache>
                <c:ptCount val="1"/>
                <c:pt idx="0">
                  <c:v>Manhattan</c:v>
                </c:pt>
              </c:strCache>
            </c:strRef>
          </c:tx>
          <c:dLbls>
            <c:dLbl>
              <c:idx val="0"/>
              <c:layout>
                <c:manualLayout>
                  <c:x val="-3.9072676778634408E-2"/>
                  <c:y val="3.409587487412819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4AF-4A32-809C-983772F39033}"/>
                </c:ext>
              </c:extLst>
            </c:dLbl>
            <c:dLbl>
              <c:idx val="16"/>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D5D-417A-8485-65DFF354FE14}"/>
                </c:ext>
              </c:extLst>
            </c:dLbl>
            <c:spPr>
              <a:noFill/>
              <a:ln>
                <a:noFill/>
              </a:ln>
              <a:effectLst/>
            </c:spPr>
            <c:txPr>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Sheet1!$D$2:$D$18</c:f>
              <c:numCache>
                <c:formatCode>0.0</c:formatCode>
                <c:ptCount val="17"/>
                <c:pt idx="0">
                  <c:v>15</c:v>
                </c:pt>
                <c:pt idx="1">
                  <c:v>13.4</c:v>
                </c:pt>
                <c:pt idx="2">
                  <c:v>14.3</c:v>
                </c:pt>
                <c:pt idx="3">
                  <c:v>11.9</c:v>
                </c:pt>
                <c:pt idx="4">
                  <c:v>11.2</c:v>
                </c:pt>
                <c:pt idx="5">
                  <c:v>9.9</c:v>
                </c:pt>
                <c:pt idx="6">
                  <c:v>10.6</c:v>
                </c:pt>
                <c:pt idx="7">
                  <c:v>9.6</c:v>
                </c:pt>
                <c:pt idx="8">
                  <c:v>6.8</c:v>
                </c:pt>
                <c:pt idx="9">
                  <c:v>5.5</c:v>
                </c:pt>
                <c:pt idx="10">
                  <c:v>6.2</c:v>
                </c:pt>
                <c:pt idx="11">
                  <c:v>5.5</c:v>
                </c:pt>
                <c:pt idx="12">
                  <c:v>5.7</c:v>
                </c:pt>
                <c:pt idx="13">
                  <c:v>4.4000000000000004</c:v>
                </c:pt>
                <c:pt idx="14">
                  <c:v>5.2</c:v>
                </c:pt>
                <c:pt idx="15">
                  <c:v>4</c:v>
                </c:pt>
                <c:pt idx="16">
                  <c:v>3.8</c:v>
                </c:pt>
              </c:numCache>
            </c:numRef>
          </c:val>
          <c:smooth val="0"/>
          <c:extLst xmlns:c16r2="http://schemas.microsoft.com/office/drawing/2015/06/chart">
            <c:ext xmlns:c16="http://schemas.microsoft.com/office/drawing/2014/chart" uri="{C3380CC4-5D6E-409C-BE32-E72D297353CC}">
              <c16:uniqueId val="{00000002-B217-47D3-9C8E-BC2D4F4BDAE5}"/>
            </c:ext>
          </c:extLst>
        </c:ser>
        <c:ser>
          <c:idx val="3"/>
          <c:order val="3"/>
          <c:tx>
            <c:strRef>
              <c:f>Sheet1!$E$1</c:f>
              <c:strCache>
                <c:ptCount val="1"/>
                <c:pt idx="0">
                  <c:v>Queens</c:v>
                </c:pt>
              </c:strCache>
            </c:strRef>
          </c:tx>
          <c:spPr>
            <a:ln>
              <a:solidFill>
                <a:schemeClr val="accent1"/>
              </a:solidFill>
            </a:ln>
          </c:spPr>
          <c:marker>
            <c:symbol val="x"/>
            <c:size val="7"/>
            <c:spPr>
              <a:solidFill>
                <a:schemeClr val="accent1"/>
              </a:solidFill>
              <a:ln>
                <a:solidFill>
                  <a:schemeClr val="accent1"/>
                </a:solidFill>
              </a:ln>
            </c:spPr>
          </c:marker>
          <c:dLbls>
            <c:dLbl>
              <c:idx val="0"/>
              <c:layout>
                <c:manualLayout>
                  <c:x val="-2.9695357415311052E-2"/>
                  <c:y val="-2.622759605702168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4AF-4A32-809C-983772F39033}"/>
                </c:ext>
              </c:extLst>
            </c:dLbl>
            <c:dLbl>
              <c:idx val="16"/>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D5D-417A-8485-65DFF354FE14}"/>
                </c:ext>
              </c:extLst>
            </c:dLbl>
            <c:spPr>
              <a:noFill/>
              <a:ln>
                <a:noFill/>
              </a:ln>
              <a:effectLst/>
            </c:spPr>
            <c:txPr>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Sheet1!$E$2:$E$18</c:f>
              <c:numCache>
                <c:formatCode>0.0</c:formatCode>
                <c:ptCount val="17"/>
                <c:pt idx="0">
                  <c:v>18.600000000000001</c:v>
                </c:pt>
                <c:pt idx="1">
                  <c:v>14</c:v>
                </c:pt>
                <c:pt idx="2">
                  <c:v>14.8</c:v>
                </c:pt>
                <c:pt idx="3">
                  <c:v>14.6</c:v>
                </c:pt>
                <c:pt idx="4">
                  <c:v>13.9</c:v>
                </c:pt>
                <c:pt idx="5">
                  <c:v>14</c:v>
                </c:pt>
                <c:pt idx="6">
                  <c:v>12.3</c:v>
                </c:pt>
                <c:pt idx="7">
                  <c:v>13.5</c:v>
                </c:pt>
                <c:pt idx="8">
                  <c:v>12.5</c:v>
                </c:pt>
                <c:pt idx="9">
                  <c:v>11.3</c:v>
                </c:pt>
                <c:pt idx="10">
                  <c:v>11</c:v>
                </c:pt>
                <c:pt idx="11">
                  <c:v>10.8</c:v>
                </c:pt>
                <c:pt idx="12">
                  <c:v>10.5</c:v>
                </c:pt>
                <c:pt idx="13">
                  <c:v>9</c:v>
                </c:pt>
                <c:pt idx="14">
                  <c:v>9.4</c:v>
                </c:pt>
                <c:pt idx="15">
                  <c:v>10.1</c:v>
                </c:pt>
                <c:pt idx="16">
                  <c:v>10.4</c:v>
                </c:pt>
              </c:numCache>
            </c:numRef>
          </c:val>
          <c:smooth val="0"/>
          <c:extLst xmlns:c16r2="http://schemas.microsoft.com/office/drawing/2015/06/chart">
            <c:ext xmlns:c16="http://schemas.microsoft.com/office/drawing/2014/chart" uri="{C3380CC4-5D6E-409C-BE32-E72D297353CC}">
              <c16:uniqueId val="{00000003-B217-47D3-9C8E-BC2D4F4BDAE5}"/>
            </c:ext>
          </c:extLst>
        </c:ser>
        <c:ser>
          <c:idx val="4"/>
          <c:order val="4"/>
          <c:tx>
            <c:strRef>
              <c:f>Sheet1!$F$1</c:f>
              <c:strCache>
                <c:ptCount val="1"/>
                <c:pt idx="0">
                  <c:v>Staten Island</c:v>
                </c:pt>
              </c:strCache>
            </c:strRef>
          </c:tx>
          <c:marker>
            <c:symbol val="circle"/>
            <c:size val="7"/>
          </c:marker>
          <c:dLbls>
            <c:dLbl>
              <c:idx val="0"/>
              <c:layout>
                <c:manualLayout>
                  <c:x val="-2.9695234351762155E-2"/>
                  <c:y val="-2.885035566272385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E4AF-4A32-809C-983772F39033}"/>
                </c:ext>
              </c:extLst>
            </c:dLbl>
            <c:dLbl>
              <c:idx val="16"/>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D5D-417A-8485-65DFF354FE14}"/>
                </c:ext>
              </c:extLst>
            </c:dLbl>
            <c:spPr>
              <a:noFill/>
              <a:ln>
                <a:noFill/>
              </a:ln>
              <a:effectLst/>
            </c:spPr>
            <c:txPr>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Sheet1!$F$2:$F$18</c:f>
              <c:numCache>
                <c:formatCode>0.0</c:formatCode>
                <c:ptCount val="17"/>
                <c:pt idx="0">
                  <c:v>6</c:v>
                </c:pt>
                <c:pt idx="1">
                  <c:v>5.3</c:v>
                </c:pt>
                <c:pt idx="2">
                  <c:v>5.9</c:v>
                </c:pt>
                <c:pt idx="3">
                  <c:v>6.1</c:v>
                </c:pt>
                <c:pt idx="4">
                  <c:v>3.9</c:v>
                </c:pt>
                <c:pt idx="5">
                  <c:v>6.1</c:v>
                </c:pt>
                <c:pt idx="6">
                  <c:v>5</c:v>
                </c:pt>
                <c:pt idx="7">
                  <c:v>4.7</c:v>
                </c:pt>
                <c:pt idx="8">
                  <c:v>3.9</c:v>
                </c:pt>
                <c:pt idx="9">
                  <c:v>2.8</c:v>
                </c:pt>
                <c:pt idx="10">
                  <c:v>3</c:v>
                </c:pt>
                <c:pt idx="11">
                  <c:v>5.0999999999999996</c:v>
                </c:pt>
                <c:pt idx="12">
                  <c:v>5.3</c:v>
                </c:pt>
                <c:pt idx="13">
                  <c:v>2.1</c:v>
                </c:pt>
                <c:pt idx="14">
                  <c:v>3</c:v>
                </c:pt>
                <c:pt idx="15">
                  <c:v>1.9</c:v>
                </c:pt>
                <c:pt idx="16">
                  <c:v>2.2999999999999998</c:v>
                </c:pt>
              </c:numCache>
            </c:numRef>
          </c:val>
          <c:smooth val="0"/>
          <c:extLst xmlns:c16r2="http://schemas.microsoft.com/office/drawing/2015/06/chart">
            <c:ext xmlns:c16="http://schemas.microsoft.com/office/drawing/2014/chart" uri="{C3380CC4-5D6E-409C-BE32-E72D297353CC}">
              <c16:uniqueId val="{00000004-B217-47D3-9C8E-BC2D4F4BDAE5}"/>
            </c:ext>
          </c:extLst>
        </c:ser>
        <c:dLbls>
          <c:showLegendKey val="0"/>
          <c:showVal val="0"/>
          <c:showCatName val="0"/>
          <c:showSerName val="0"/>
          <c:showPercent val="0"/>
          <c:showBubbleSize val="0"/>
        </c:dLbls>
        <c:marker val="1"/>
        <c:smooth val="0"/>
        <c:axId val="163422976"/>
        <c:axId val="163424512"/>
      </c:lineChart>
      <c:catAx>
        <c:axId val="163422976"/>
        <c:scaling>
          <c:orientation val="minMax"/>
        </c:scaling>
        <c:delete val="0"/>
        <c:axPos val="b"/>
        <c:numFmt formatCode="General" sourceLinked="1"/>
        <c:majorTickMark val="out"/>
        <c:minorTickMark val="none"/>
        <c:tickLblPos val="nextTo"/>
        <c:txPr>
          <a:bodyPr/>
          <a:lstStyle/>
          <a:p>
            <a:pPr>
              <a:defRPr sz="1100"/>
            </a:pPr>
            <a:endParaRPr lang="en-US"/>
          </a:p>
        </c:txPr>
        <c:crossAx val="163424512"/>
        <c:crosses val="autoZero"/>
        <c:auto val="1"/>
        <c:lblAlgn val="ctr"/>
        <c:lblOffset val="100"/>
        <c:noMultiLvlLbl val="0"/>
      </c:catAx>
      <c:valAx>
        <c:axId val="163424512"/>
        <c:scaling>
          <c:orientation val="minMax"/>
        </c:scaling>
        <c:delete val="0"/>
        <c:axPos val="l"/>
        <c:title>
          <c:tx>
            <c:rich>
              <a:bodyPr rot="-5400000" vert="horz"/>
              <a:lstStyle/>
              <a:p>
                <a:pPr>
                  <a:defRPr sz="1200"/>
                </a:pPr>
                <a:r>
                  <a:rPr lang="en-US" sz="1200" baseline="0" dirty="0"/>
                  <a:t>Tuberculosis r</a:t>
                </a:r>
                <a:r>
                  <a:rPr lang="en-US" sz="1200" dirty="0"/>
                  <a:t>ate per 100,000</a:t>
                </a:r>
              </a:p>
            </c:rich>
          </c:tx>
          <c:layout>
            <c:manualLayout>
              <c:xMode val="edge"/>
              <c:yMode val="edge"/>
              <c:x val="6.0953375774669659E-3"/>
              <c:y val="0.30225528413779773"/>
            </c:manualLayout>
          </c:layout>
          <c:overlay val="0"/>
        </c:title>
        <c:numFmt formatCode="0" sourceLinked="0"/>
        <c:majorTickMark val="out"/>
        <c:minorTickMark val="none"/>
        <c:tickLblPos val="nextTo"/>
        <c:txPr>
          <a:bodyPr/>
          <a:lstStyle/>
          <a:p>
            <a:pPr>
              <a:defRPr sz="1100"/>
            </a:pPr>
            <a:endParaRPr lang="en-US"/>
          </a:p>
        </c:txPr>
        <c:crossAx val="163422976"/>
        <c:crosses val="autoZero"/>
        <c:crossBetween val="between"/>
        <c:majorUnit val="5"/>
      </c:valAx>
    </c:plotArea>
    <c:legend>
      <c:legendPos val="t"/>
      <c:overlay val="0"/>
      <c:txPr>
        <a:bodyPr/>
        <a:lstStyle/>
        <a:p>
          <a:pPr>
            <a:defRPr sz="1300"/>
          </a:pPr>
          <a:endParaRPr lang="en-US"/>
        </a:p>
      </c:txPr>
    </c:legend>
    <c:plotVisOnly val="1"/>
    <c:dispBlanksAs val="gap"/>
    <c:showDLblsOverMax val="0"/>
  </c:chart>
  <c:txPr>
    <a:bodyPr/>
    <a:lstStyle/>
    <a:p>
      <a:pPr>
        <a:defRPr sz="1400">
          <a:latin typeface="+mj-lt"/>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1467430207588"/>
          <c:y val="3.1190332914535962E-2"/>
          <c:w val="0.86873280044539891"/>
          <c:h val="0.85966784080999947"/>
        </c:manualLayout>
      </c:layout>
      <c:barChart>
        <c:barDir val="col"/>
        <c:grouping val="clustered"/>
        <c:varyColors val="0"/>
        <c:ser>
          <c:idx val="0"/>
          <c:order val="0"/>
          <c:tx>
            <c:strRef>
              <c:f>Sheet1!$B$1</c:f>
              <c:strCache>
                <c:ptCount val="1"/>
                <c:pt idx="0">
                  <c:v>Series 1</c:v>
                </c:pt>
              </c:strCache>
            </c:strRef>
          </c:tx>
          <c:spPr>
            <a:ln>
              <a:solidFill>
                <a:schemeClr val="bg1">
                  <a:lumMod val="50000"/>
                </a:schemeClr>
              </a:solidFill>
            </a:ln>
          </c:spPr>
          <c:invertIfNegative val="0"/>
          <c:dPt>
            <c:idx val="0"/>
            <c:invertIfNegative val="0"/>
            <c:bubble3D val="0"/>
            <c:spPr>
              <a:solidFill>
                <a:schemeClr val="accent4"/>
              </a:solidFill>
              <a:ln>
                <a:solidFill>
                  <a:schemeClr val="bg1">
                    <a:lumMod val="50000"/>
                  </a:schemeClr>
                </a:solidFill>
              </a:ln>
            </c:spPr>
            <c:extLst xmlns:c16r2="http://schemas.microsoft.com/office/drawing/2015/06/chart">
              <c:ext xmlns:c16="http://schemas.microsoft.com/office/drawing/2014/chart" uri="{C3380CC4-5D6E-409C-BE32-E72D297353CC}">
                <c16:uniqueId val="{00000001-FF35-4DB6-901C-5F1FC06F578D}"/>
              </c:ext>
            </c:extLst>
          </c:dPt>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Bronx</c:v>
                </c:pt>
                <c:pt idx="1">
                  <c:v>Brooklyn</c:v>
                </c:pt>
                <c:pt idx="2">
                  <c:v>Manhattan</c:v>
                </c:pt>
                <c:pt idx="3">
                  <c:v>Queens</c:v>
                </c:pt>
                <c:pt idx="4">
                  <c:v>Staten Island</c:v>
                </c:pt>
              </c:strCache>
            </c:strRef>
          </c:cat>
          <c:val>
            <c:numRef>
              <c:f>Sheet1!$B$2:$B$6</c:f>
              <c:numCache>
                <c:formatCode>General</c:formatCode>
                <c:ptCount val="5"/>
                <c:pt idx="0">
                  <c:v>7.1</c:v>
                </c:pt>
                <c:pt idx="1">
                  <c:v>6.9</c:v>
                </c:pt>
                <c:pt idx="2">
                  <c:v>3.8</c:v>
                </c:pt>
                <c:pt idx="3">
                  <c:v>10.4</c:v>
                </c:pt>
                <c:pt idx="4">
                  <c:v>2.2999999999999998</c:v>
                </c:pt>
              </c:numCache>
            </c:numRef>
          </c:val>
          <c:extLst xmlns:c16r2="http://schemas.microsoft.com/office/drawing/2015/06/chart">
            <c:ext xmlns:c16="http://schemas.microsoft.com/office/drawing/2014/chart" uri="{C3380CC4-5D6E-409C-BE32-E72D297353CC}">
              <c16:uniqueId val="{00000002-FF35-4DB6-901C-5F1FC06F578D}"/>
            </c:ext>
          </c:extLst>
        </c:ser>
        <c:dLbls>
          <c:showLegendKey val="0"/>
          <c:showVal val="0"/>
          <c:showCatName val="0"/>
          <c:showSerName val="0"/>
          <c:showPercent val="0"/>
          <c:showBubbleSize val="0"/>
        </c:dLbls>
        <c:gapWidth val="70"/>
        <c:axId val="163654272"/>
        <c:axId val="163688832"/>
      </c:barChart>
      <c:catAx>
        <c:axId val="163654272"/>
        <c:scaling>
          <c:orientation val="minMax"/>
        </c:scaling>
        <c:delete val="0"/>
        <c:axPos val="b"/>
        <c:numFmt formatCode="General" sourceLinked="0"/>
        <c:majorTickMark val="out"/>
        <c:minorTickMark val="none"/>
        <c:tickLblPos val="nextTo"/>
        <c:crossAx val="163688832"/>
        <c:crosses val="autoZero"/>
        <c:auto val="1"/>
        <c:lblAlgn val="ctr"/>
        <c:lblOffset val="100"/>
        <c:noMultiLvlLbl val="0"/>
      </c:catAx>
      <c:valAx>
        <c:axId val="163688832"/>
        <c:scaling>
          <c:orientation val="minMax"/>
          <c:max val="12"/>
        </c:scaling>
        <c:delete val="0"/>
        <c:axPos val="l"/>
        <c:title>
          <c:tx>
            <c:rich>
              <a:bodyPr rot="-5400000" vert="horz"/>
              <a:lstStyle/>
              <a:p>
                <a:pPr>
                  <a:defRPr/>
                </a:pPr>
                <a:r>
                  <a:rPr lang="en-US" dirty="0"/>
                  <a:t>TB rate per 100,000</a:t>
                </a:r>
              </a:p>
            </c:rich>
          </c:tx>
          <c:layout>
            <c:manualLayout>
              <c:xMode val="edge"/>
              <c:yMode val="edge"/>
              <c:x val="2.5252525252525255E-3"/>
              <c:y val="0.30102278039491165"/>
            </c:manualLayout>
          </c:layout>
          <c:overlay val="0"/>
        </c:title>
        <c:numFmt formatCode="General" sourceLinked="1"/>
        <c:majorTickMark val="out"/>
        <c:minorTickMark val="none"/>
        <c:tickLblPos val="nextTo"/>
        <c:crossAx val="163654272"/>
        <c:crosses val="autoZero"/>
        <c:crossBetween val="between"/>
      </c:valAx>
      <c:spPr>
        <a:noFill/>
        <a:ln w="25400">
          <a:noFill/>
        </a:ln>
      </c:spPr>
    </c:plotArea>
    <c:plotVisOnly val="1"/>
    <c:dispBlanksAs val="gap"/>
    <c:showDLblsOverMax val="0"/>
  </c:chart>
  <c:txPr>
    <a:bodyPr/>
    <a:lstStyle/>
    <a:p>
      <a:pPr>
        <a:defRPr sz="1200">
          <a:latin typeface="+mj-lt"/>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1">
                <a:lumMod val="7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1-0320-4D60-8F21-91B036FE7C75}"/>
              </c:ext>
            </c:extLst>
          </c:dPt>
          <c:dPt>
            <c:idx val="6"/>
            <c:invertIfNegative val="0"/>
            <c:bubble3D val="0"/>
            <c:spPr>
              <a:solidFill>
                <a:schemeClr val="accent6"/>
              </a:solidFill>
            </c:spPr>
            <c:extLst xmlns:c16r2="http://schemas.microsoft.com/office/drawing/2015/06/chart">
              <c:ext xmlns:c16="http://schemas.microsoft.com/office/drawing/2014/chart" uri="{C3380CC4-5D6E-409C-BE32-E72D297353CC}">
                <c16:uniqueId val="{00000002-B0C1-4D00-8983-7253516EBBBC}"/>
              </c:ext>
            </c:extLst>
          </c:dPt>
          <c:dPt>
            <c:idx val="13"/>
            <c:invertIfNegative val="0"/>
            <c:bubble3D val="0"/>
            <c:spPr>
              <a:solidFill>
                <a:schemeClr val="accent6"/>
              </a:solidFill>
            </c:spPr>
            <c:extLst xmlns:c16r2="http://schemas.microsoft.com/office/drawing/2015/06/chart">
              <c:ext xmlns:c16="http://schemas.microsoft.com/office/drawing/2014/chart" uri="{C3380CC4-5D6E-409C-BE32-E72D297353CC}">
                <c16:uniqueId val="{00000004-B0C1-4D00-8983-7253516EBBBC}"/>
              </c:ext>
            </c:extLst>
          </c:dPt>
          <c:dPt>
            <c:idx val="20"/>
            <c:invertIfNegative val="0"/>
            <c:bubble3D val="0"/>
            <c:extLst xmlns:c16r2="http://schemas.microsoft.com/office/drawing/2015/06/chart">
              <c:ext xmlns:c16="http://schemas.microsoft.com/office/drawing/2014/chart" uri="{C3380CC4-5D6E-409C-BE32-E72D297353CC}">
                <c16:uniqueId val="{00000003-0320-4D60-8F21-91B036FE7C75}"/>
              </c:ext>
            </c:extLst>
          </c:dPt>
          <c:dPt>
            <c:idx val="21"/>
            <c:invertIfNegative val="0"/>
            <c:bubble3D val="0"/>
            <c:spPr>
              <a:solidFill>
                <a:schemeClr val="accent6"/>
              </a:solidFill>
            </c:spPr>
            <c:extLst xmlns:c16r2="http://schemas.microsoft.com/office/drawing/2015/06/chart">
              <c:ext xmlns:c16="http://schemas.microsoft.com/office/drawing/2014/chart" uri="{C3380CC4-5D6E-409C-BE32-E72D297353CC}">
                <c16:uniqueId val="{00000007-B0C1-4D00-8983-7253516EBBBC}"/>
              </c:ext>
            </c:extLst>
          </c:dPt>
          <c:dPt>
            <c:idx val="22"/>
            <c:invertIfNegative val="0"/>
            <c:bubble3D val="0"/>
            <c:extLst xmlns:c16r2="http://schemas.microsoft.com/office/drawing/2015/06/chart">
              <c:ext xmlns:c16="http://schemas.microsoft.com/office/drawing/2014/chart" uri="{C3380CC4-5D6E-409C-BE32-E72D297353CC}">
                <c16:uniqueId val="{00000005-0320-4D60-8F21-91B036FE7C75}"/>
              </c:ext>
            </c:extLst>
          </c:dPt>
          <c:dPt>
            <c:idx val="23"/>
            <c:invertIfNegative val="0"/>
            <c:bubble3D val="0"/>
            <c:extLst xmlns:c16r2="http://schemas.microsoft.com/office/drawing/2015/06/chart">
              <c:ext xmlns:c16="http://schemas.microsoft.com/office/drawing/2014/chart" uri="{C3380CC4-5D6E-409C-BE32-E72D297353CC}">
                <c16:uniqueId val="{00000007-0320-4D60-8F21-91B036FE7C75}"/>
              </c:ext>
            </c:extLst>
          </c:dPt>
          <c:dPt>
            <c:idx val="24"/>
            <c:invertIfNegative val="0"/>
            <c:bubble3D val="0"/>
            <c:spPr>
              <a:solidFill>
                <a:schemeClr val="accent6"/>
              </a:solidFill>
            </c:spPr>
            <c:extLst xmlns:c16r2="http://schemas.microsoft.com/office/drawing/2015/06/chart">
              <c:ext xmlns:c16="http://schemas.microsoft.com/office/drawing/2014/chart" uri="{C3380CC4-5D6E-409C-BE32-E72D297353CC}">
                <c16:uniqueId val="{00000009-0320-4D60-8F21-91B036FE7C75}"/>
              </c:ext>
            </c:extLst>
          </c:dPt>
          <c:dPt>
            <c:idx val="25"/>
            <c:invertIfNegative val="0"/>
            <c:bubble3D val="0"/>
            <c:extLst xmlns:c16r2="http://schemas.microsoft.com/office/drawing/2015/06/chart">
              <c:ext xmlns:c16="http://schemas.microsoft.com/office/drawing/2014/chart" uri="{C3380CC4-5D6E-409C-BE32-E72D297353CC}">
                <c16:uniqueId val="{0000000B-0320-4D60-8F21-91B036FE7C75}"/>
              </c:ext>
            </c:extLst>
          </c:dPt>
          <c:dPt>
            <c:idx val="26"/>
            <c:invertIfNegative val="0"/>
            <c:bubble3D val="0"/>
            <c:extLst xmlns:c16r2="http://schemas.microsoft.com/office/drawing/2015/06/chart">
              <c:ext xmlns:c16="http://schemas.microsoft.com/office/drawing/2014/chart" uri="{C3380CC4-5D6E-409C-BE32-E72D297353CC}">
                <c16:uniqueId val="{0000000D-0320-4D60-8F21-91B036FE7C75}"/>
              </c:ext>
            </c:extLst>
          </c:dPt>
          <c:dPt>
            <c:idx val="30"/>
            <c:invertIfNegative val="0"/>
            <c:bubble3D val="0"/>
            <c:spPr>
              <a:solidFill>
                <a:schemeClr val="accent6"/>
              </a:solidFill>
            </c:spPr>
            <c:extLst xmlns:c16r2="http://schemas.microsoft.com/office/drawing/2015/06/chart">
              <c:ext xmlns:c16="http://schemas.microsoft.com/office/drawing/2014/chart" uri="{C3380CC4-5D6E-409C-BE32-E72D297353CC}">
                <c16:uniqueId val="{0000000F-B0C1-4D00-8983-7253516EBBBC}"/>
              </c:ext>
            </c:extLst>
          </c:dPt>
          <c:dPt>
            <c:idx val="32"/>
            <c:invertIfNegative val="0"/>
            <c:bubble3D val="0"/>
            <c:spPr>
              <a:solidFill>
                <a:schemeClr val="accent6"/>
              </a:solidFill>
            </c:spPr>
            <c:extLst xmlns:c16r2="http://schemas.microsoft.com/office/drawing/2015/06/chart">
              <c:ext xmlns:c16="http://schemas.microsoft.com/office/drawing/2014/chart" uri="{C3380CC4-5D6E-409C-BE32-E72D297353CC}">
                <c16:uniqueId val="{00000011-B0C1-4D00-8983-7253516EBBBC}"/>
              </c:ext>
            </c:extLst>
          </c:dPt>
          <c:dPt>
            <c:idx val="33"/>
            <c:invertIfNegative val="0"/>
            <c:bubble3D val="0"/>
            <c:extLst xmlns:c16r2="http://schemas.microsoft.com/office/drawing/2015/06/chart">
              <c:ext xmlns:c16="http://schemas.microsoft.com/office/drawing/2014/chart" uri="{C3380CC4-5D6E-409C-BE32-E72D297353CC}">
                <c16:uniqueId val="{0000000F-0320-4D60-8F21-91B036FE7C75}"/>
              </c:ext>
            </c:extLst>
          </c:dPt>
          <c:dPt>
            <c:idx val="34"/>
            <c:invertIfNegative val="0"/>
            <c:bubble3D val="0"/>
            <c:extLst xmlns:c16r2="http://schemas.microsoft.com/office/drawing/2015/06/chart">
              <c:ext xmlns:c16="http://schemas.microsoft.com/office/drawing/2014/chart" uri="{C3380CC4-5D6E-409C-BE32-E72D297353CC}">
                <c16:uniqueId val="{00000011-0320-4D60-8F21-91B036FE7C75}"/>
              </c:ext>
            </c:extLst>
          </c:dPt>
          <c:dPt>
            <c:idx val="35"/>
            <c:invertIfNegative val="0"/>
            <c:bubble3D val="0"/>
            <c:extLst xmlns:c16r2="http://schemas.microsoft.com/office/drawing/2015/06/chart">
              <c:ext xmlns:c16="http://schemas.microsoft.com/office/drawing/2014/chart" uri="{C3380CC4-5D6E-409C-BE32-E72D297353CC}">
                <c16:uniqueId val="{00000013-0320-4D60-8F21-91B036FE7C75}"/>
              </c:ext>
            </c:extLst>
          </c:dPt>
          <c:dPt>
            <c:idx val="36"/>
            <c:invertIfNegative val="0"/>
            <c:bubble3D val="0"/>
            <c:spPr>
              <a:solidFill>
                <a:schemeClr val="accent6"/>
              </a:solidFill>
            </c:spPr>
            <c:extLst xmlns:c16r2="http://schemas.microsoft.com/office/drawing/2015/06/chart">
              <c:ext xmlns:c16="http://schemas.microsoft.com/office/drawing/2014/chart" uri="{C3380CC4-5D6E-409C-BE32-E72D297353CC}">
                <c16:uniqueId val="{00000016-B0C1-4D00-8983-7253516EBBBC}"/>
              </c:ext>
            </c:extLst>
          </c:dPt>
          <c:dPt>
            <c:idx val="37"/>
            <c:invertIfNegative val="0"/>
            <c:bubble3D val="0"/>
            <c:extLst xmlns:c16r2="http://schemas.microsoft.com/office/drawing/2015/06/chart">
              <c:ext xmlns:c16="http://schemas.microsoft.com/office/drawing/2014/chart" uri="{C3380CC4-5D6E-409C-BE32-E72D297353CC}">
                <c16:uniqueId val="{00000015-0320-4D60-8F21-91B036FE7C75}"/>
              </c:ext>
            </c:extLst>
          </c:dPt>
          <c:dPt>
            <c:idx val="38"/>
            <c:invertIfNegative val="0"/>
            <c:bubble3D val="0"/>
            <c:extLst xmlns:c16r2="http://schemas.microsoft.com/office/drawing/2015/06/chart">
              <c:ext xmlns:c16="http://schemas.microsoft.com/office/drawing/2014/chart" uri="{C3380CC4-5D6E-409C-BE32-E72D297353CC}">
                <c16:uniqueId val="{00000017-0320-4D60-8F21-91B036FE7C75}"/>
              </c:ext>
            </c:extLst>
          </c:dPt>
          <c:dPt>
            <c:idx val="39"/>
            <c:invertIfNegative val="0"/>
            <c:bubble3D val="0"/>
            <c:extLst xmlns:c16r2="http://schemas.microsoft.com/office/drawing/2015/06/chart">
              <c:ext xmlns:c16="http://schemas.microsoft.com/office/drawing/2014/chart" uri="{C3380CC4-5D6E-409C-BE32-E72D297353CC}">
                <c16:uniqueId val="{00000019-0320-4D60-8F21-91B036FE7C75}"/>
              </c:ext>
            </c:extLst>
          </c:dPt>
          <c:dPt>
            <c:idx val="40"/>
            <c:invertIfNegative val="0"/>
            <c:bubble3D val="0"/>
            <c:extLst xmlns:c16r2="http://schemas.microsoft.com/office/drawing/2015/06/chart">
              <c:ext xmlns:c16="http://schemas.microsoft.com/office/drawing/2014/chart" uri="{C3380CC4-5D6E-409C-BE32-E72D297353CC}">
                <c16:uniqueId val="{0000001B-0320-4D60-8F21-91B036FE7C75}"/>
              </c:ext>
            </c:extLst>
          </c:dPt>
          <c:cat>
            <c:strRef>
              <c:f>Sheet1!$A$2:$A$43</c:f>
              <c:strCache>
                <c:ptCount val="42"/>
                <c:pt idx="0">
                  <c:v>Upper East Side</c:v>
                </c:pt>
                <c:pt idx="1">
                  <c:v>South Beach - Tottenville</c:v>
                </c:pt>
                <c:pt idx="2">
                  <c:v>Willowbrook</c:v>
                </c:pt>
                <c:pt idx="3">
                  <c:v>Upper West Side</c:v>
                </c:pt>
                <c:pt idx="4">
                  <c:v>Downtown - Heights - Park Slope</c:v>
                </c:pt>
                <c:pt idx="5">
                  <c:v>Canarsie - Flatlands</c:v>
                </c:pt>
                <c:pt idx="6">
                  <c:v>Kingsbridge - Riverdale</c:v>
                </c:pt>
                <c:pt idx="7">
                  <c:v>Port Richmond</c:v>
                </c:pt>
                <c:pt idx="8">
                  <c:v>Gramercy Park - Murray Hill</c:v>
                </c:pt>
                <c:pt idx="9">
                  <c:v>Chelsea - Clinton</c:v>
                </c:pt>
                <c:pt idx="10">
                  <c:v>Rockaway</c:v>
                </c:pt>
                <c:pt idx="11">
                  <c:v>Lower Manhattan</c:v>
                </c:pt>
                <c:pt idx="12">
                  <c:v>Greenpoint</c:v>
                </c:pt>
                <c:pt idx="13">
                  <c:v>Northeast Bronx</c:v>
                </c:pt>
                <c:pt idx="14">
                  <c:v>Washington Heights - Inwood</c:v>
                </c:pt>
                <c:pt idx="15">
                  <c:v>Stapleton - St. George</c:v>
                </c:pt>
                <c:pt idx="16">
                  <c:v>Bedford Stuyvesant - Crown Heights</c:v>
                </c:pt>
                <c:pt idx="17">
                  <c:v>Ridgewood - Forest Hills</c:v>
                </c:pt>
                <c:pt idx="18">
                  <c:v>East New York</c:v>
                </c:pt>
                <c:pt idx="19">
                  <c:v>East Harlem</c:v>
                </c:pt>
                <c:pt idx="20">
                  <c:v>Long Island City - Astoria</c:v>
                </c:pt>
                <c:pt idx="21">
                  <c:v>Hunts Point - Mott Haven</c:v>
                </c:pt>
                <c:pt idx="22">
                  <c:v>Williamsburg - Bushwick</c:v>
                </c:pt>
                <c:pt idx="23">
                  <c:v>Jamaica</c:v>
                </c:pt>
                <c:pt idx="24">
                  <c:v>Crotona - Tremont</c:v>
                </c:pt>
                <c:pt idx="25">
                  <c:v>Southeast Queens</c:v>
                </c:pt>
                <c:pt idx="26">
                  <c:v>Union Square - Lower East Side</c:v>
                </c:pt>
                <c:pt idx="27">
                  <c:v>Central Harlem - Morningside Heights</c:v>
                </c:pt>
                <c:pt idx="28">
                  <c:v>East Flatbush - Flatbush</c:v>
                </c:pt>
                <c:pt idx="29">
                  <c:v>Bensonhurst - Bay Ridge</c:v>
                </c:pt>
                <c:pt idx="30">
                  <c:v>High Bridge - Morrisania</c:v>
                </c:pt>
                <c:pt idx="31">
                  <c:v>Borough Park</c:v>
                </c:pt>
                <c:pt idx="32">
                  <c:v>Fordham - Bronx Park</c:v>
                </c:pt>
                <c:pt idx="33">
                  <c:v>Bayside - Little Neck</c:v>
                </c:pt>
                <c:pt idx="34">
                  <c:v>Southwest Queens</c:v>
                </c:pt>
                <c:pt idx="35">
                  <c:v>Coney Island - Sheepshead Bay</c:v>
                </c:pt>
                <c:pt idx="36">
                  <c:v>Pelham - Throgs Neck</c:v>
                </c:pt>
                <c:pt idx="37">
                  <c:v>Fresh Meadows</c:v>
                </c:pt>
                <c:pt idx="38">
                  <c:v>Flushing - Clearview</c:v>
                </c:pt>
                <c:pt idx="39">
                  <c:v>West Queens</c:v>
                </c:pt>
                <c:pt idx="40">
                  <c:v>Sunset Park</c:v>
                </c:pt>
                <c:pt idx="41">
                  <c:v>Greenwich Village - SoHo</c:v>
                </c:pt>
              </c:strCache>
            </c:strRef>
          </c:cat>
          <c:val>
            <c:numRef>
              <c:f>Sheet1!$B$2:$B$43</c:f>
              <c:numCache>
                <c:formatCode>General</c:formatCode>
                <c:ptCount val="42"/>
                <c:pt idx="0">
                  <c:v>0.9</c:v>
                </c:pt>
                <c:pt idx="1">
                  <c:v>1</c:v>
                </c:pt>
                <c:pt idx="2">
                  <c:v>1.1000000000000001</c:v>
                </c:pt>
                <c:pt idx="3">
                  <c:v>1.8</c:v>
                </c:pt>
                <c:pt idx="4">
                  <c:v>1.9</c:v>
                </c:pt>
                <c:pt idx="5">
                  <c:v>1.9</c:v>
                </c:pt>
                <c:pt idx="6">
                  <c:v>2.1</c:v>
                </c:pt>
                <c:pt idx="7">
                  <c:v>2.9</c:v>
                </c:pt>
                <c:pt idx="8">
                  <c:v>3</c:v>
                </c:pt>
                <c:pt idx="9">
                  <c:v>3.1</c:v>
                </c:pt>
                <c:pt idx="10">
                  <c:v>3.2</c:v>
                </c:pt>
                <c:pt idx="11">
                  <c:v>3.3</c:v>
                </c:pt>
                <c:pt idx="12">
                  <c:v>3.6</c:v>
                </c:pt>
                <c:pt idx="13">
                  <c:v>3.9</c:v>
                </c:pt>
                <c:pt idx="14">
                  <c:v>4.3</c:v>
                </c:pt>
                <c:pt idx="15">
                  <c:v>4.8</c:v>
                </c:pt>
                <c:pt idx="16">
                  <c:v>5.0999999999999996</c:v>
                </c:pt>
                <c:pt idx="17">
                  <c:v>5.0999999999999996</c:v>
                </c:pt>
                <c:pt idx="18">
                  <c:v>5.3</c:v>
                </c:pt>
                <c:pt idx="19">
                  <c:v>6</c:v>
                </c:pt>
                <c:pt idx="20">
                  <c:v>6</c:v>
                </c:pt>
                <c:pt idx="21">
                  <c:v>6.2</c:v>
                </c:pt>
                <c:pt idx="22">
                  <c:v>6.2</c:v>
                </c:pt>
                <c:pt idx="23">
                  <c:v>6.2</c:v>
                </c:pt>
                <c:pt idx="24">
                  <c:v>6.8</c:v>
                </c:pt>
                <c:pt idx="25">
                  <c:v>6.9</c:v>
                </c:pt>
                <c:pt idx="26">
                  <c:v>7.1</c:v>
                </c:pt>
                <c:pt idx="27">
                  <c:v>7.2</c:v>
                </c:pt>
                <c:pt idx="28">
                  <c:v>7.5</c:v>
                </c:pt>
                <c:pt idx="29">
                  <c:v>7.5</c:v>
                </c:pt>
                <c:pt idx="30">
                  <c:v>7.7</c:v>
                </c:pt>
                <c:pt idx="31">
                  <c:v>8.3000000000000007</c:v>
                </c:pt>
                <c:pt idx="32">
                  <c:v>8.6999999999999993</c:v>
                </c:pt>
                <c:pt idx="33">
                  <c:v>8.8000000000000007</c:v>
                </c:pt>
                <c:pt idx="34">
                  <c:v>8.8000000000000007</c:v>
                </c:pt>
                <c:pt idx="35">
                  <c:v>9.5</c:v>
                </c:pt>
                <c:pt idx="36">
                  <c:v>9.6</c:v>
                </c:pt>
                <c:pt idx="37">
                  <c:v>10.7</c:v>
                </c:pt>
                <c:pt idx="38">
                  <c:v>16.100000000000001</c:v>
                </c:pt>
                <c:pt idx="39">
                  <c:v>19.2</c:v>
                </c:pt>
                <c:pt idx="40">
                  <c:v>23.1</c:v>
                </c:pt>
                <c:pt idx="41">
                  <c:v>0</c:v>
                </c:pt>
              </c:numCache>
            </c:numRef>
          </c:val>
          <c:extLst xmlns:c16r2="http://schemas.microsoft.com/office/drawing/2015/06/chart">
            <c:ext xmlns:c16="http://schemas.microsoft.com/office/drawing/2014/chart" uri="{C3380CC4-5D6E-409C-BE32-E72D297353CC}">
              <c16:uniqueId val="{0000001C-0320-4D60-8F21-91B036FE7C75}"/>
            </c:ext>
          </c:extLst>
        </c:ser>
        <c:dLbls>
          <c:showLegendKey val="0"/>
          <c:showVal val="0"/>
          <c:showCatName val="0"/>
          <c:showSerName val="0"/>
          <c:showPercent val="0"/>
          <c:showBubbleSize val="0"/>
        </c:dLbls>
        <c:gapWidth val="20"/>
        <c:axId val="165152256"/>
        <c:axId val="165153792"/>
      </c:barChart>
      <c:lineChart>
        <c:grouping val="standard"/>
        <c:varyColors val="0"/>
        <c:ser>
          <c:idx val="1"/>
          <c:order val="1"/>
          <c:tx>
            <c:strRef>
              <c:f>Sheet1!$C$1</c:f>
              <c:strCache>
                <c:ptCount val="1"/>
                <c:pt idx="0">
                  <c:v>Series 2</c:v>
                </c:pt>
              </c:strCache>
            </c:strRef>
          </c:tx>
          <c:spPr>
            <a:ln>
              <a:solidFill>
                <a:schemeClr val="accent4"/>
              </a:solidFill>
            </a:ln>
          </c:spPr>
          <c:marker>
            <c:symbol val="none"/>
          </c:marker>
          <c:cat>
            <c:strRef>
              <c:f>Sheet1!$A$2:$A$43</c:f>
              <c:strCache>
                <c:ptCount val="42"/>
                <c:pt idx="0">
                  <c:v>Upper East Side</c:v>
                </c:pt>
                <c:pt idx="1">
                  <c:v>South Beach - Tottenville</c:v>
                </c:pt>
                <c:pt idx="2">
                  <c:v>Willowbrook</c:v>
                </c:pt>
                <c:pt idx="3">
                  <c:v>Upper West Side</c:v>
                </c:pt>
                <c:pt idx="4">
                  <c:v>Downtown - Heights - Park Slope</c:v>
                </c:pt>
                <c:pt idx="5">
                  <c:v>Canarsie - Flatlands</c:v>
                </c:pt>
                <c:pt idx="6">
                  <c:v>Kingsbridge - Riverdale</c:v>
                </c:pt>
                <c:pt idx="7">
                  <c:v>Port Richmond</c:v>
                </c:pt>
                <c:pt idx="8">
                  <c:v>Gramercy Park - Murray Hill</c:v>
                </c:pt>
                <c:pt idx="9">
                  <c:v>Chelsea - Clinton</c:v>
                </c:pt>
                <c:pt idx="10">
                  <c:v>Rockaway</c:v>
                </c:pt>
                <c:pt idx="11">
                  <c:v>Lower Manhattan</c:v>
                </c:pt>
                <c:pt idx="12">
                  <c:v>Greenpoint</c:v>
                </c:pt>
                <c:pt idx="13">
                  <c:v>Northeast Bronx</c:v>
                </c:pt>
                <c:pt idx="14">
                  <c:v>Washington Heights - Inwood</c:v>
                </c:pt>
                <c:pt idx="15">
                  <c:v>Stapleton - St. George</c:v>
                </c:pt>
                <c:pt idx="16">
                  <c:v>Bedford Stuyvesant - Crown Heights</c:v>
                </c:pt>
                <c:pt idx="17">
                  <c:v>Ridgewood - Forest Hills</c:v>
                </c:pt>
                <c:pt idx="18">
                  <c:v>East New York</c:v>
                </c:pt>
                <c:pt idx="19">
                  <c:v>East Harlem</c:v>
                </c:pt>
                <c:pt idx="20">
                  <c:v>Long Island City - Astoria</c:v>
                </c:pt>
                <c:pt idx="21">
                  <c:v>Hunts Point - Mott Haven</c:v>
                </c:pt>
                <c:pt idx="22">
                  <c:v>Williamsburg - Bushwick</c:v>
                </c:pt>
                <c:pt idx="23">
                  <c:v>Jamaica</c:v>
                </c:pt>
                <c:pt idx="24">
                  <c:v>Crotona - Tremont</c:v>
                </c:pt>
                <c:pt idx="25">
                  <c:v>Southeast Queens</c:v>
                </c:pt>
                <c:pt idx="26">
                  <c:v>Union Square - Lower East Side</c:v>
                </c:pt>
                <c:pt idx="27">
                  <c:v>Central Harlem - Morningside Heights</c:v>
                </c:pt>
                <c:pt idx="28">
                  <c:v>East Flatbush - Flatbush</c:v>
                </c:pt>
                <c:pt idx="29">
                  <c:v>Bensonhurst - Bay Ridge</c:v>
                </c:pt>
                <c:pt idx="30">
                  <c:v>High Bridge - Morrisania</c:v>
                </c:pt>
                <c:pt idx="31">
                  <c:v>Borough Park</c:v>
                </c:pt>
                <c:pt idx="32">
                  <c:v>Fordham - Bronx Park</c:v>
                </c:pt>
                <c:pt idx="33">
                  <c:v>Bayside - Little Neck</c:v>
                </c:pt>
                <c:pt idx="34">
                  <c:v>Southwest Queens</c:v>
                </c:pt>
                <c:pt idx="35">
                  <c:v>Coney Island - Sheepshead Bay</c:v>
                </c:pt>
                <c:pt idx="36">
                  <c:v>Pelham - Throgs Neck</c:v>
                </c:pt>
                <c:pt idx="37">
                  <c:v>Fresh Meadows</c:v>
                </c:pt>
                <c:pt idx="38">
                  <c:v>Flushing - Clearview</c:v>
                </c:pt>
                <c:pt idx="39">
                  <c:v>West Queens</c:v>
                </c:pt>
                <c:pt idx="40">
                  <c:v>Sunset Park</c:v>
                </c:pt>
                <c:pt idx="41">
                  <c:v>Greenwich Village - SoHo</c:v>
                </c:pt>
              </c:strCache>
            </c:strRef>
          </c:cat>
          <c:val>
            <c:numRef>
              <c:f>Sheet1!$C$2:$C$43</c:f>
              <c:numCache>
                <c:formatCode>General</c:formatCode>
                <c:ptCount val="42"/>
                <c:pt idx="0">
                  <c:v>7</c:v>
                </c:pt>
                <c:pt idx="1">
                  <c:v>7</c:v>
                </c:pt>
                <c:pt idx="2">
                  <c:v>7</c:v>
                </c:pt>
                <c:pt idx="3">
                  <c:v>7</c:v>
                </c:pt>
                <c:pt idx="4">
                  <c:v>7</c:v>
                </c:pt>
                <c:pt idx="5">
                  <c:v>7</c:v>
                </c:pt>
                <c:pt idx="6">
                  <c:v>6.8</c:v>
                </c:pt>
                <c:pt idx="7">
                  <c:v>7</c:v>
                </c:pt>
                <c:pt idx="8">
                  <c:v>7</c:v>
                </c:pt>
                <c:pt idx="9">
                  <c:v>7</c:v>
                </c:pt>
                <c:pt idx="10">
                  <c:v>7</c:v>
                </c:pt>
                <c:pt idx="11">
                  <c:v>7</c:v>
                </c:pt>
                <c:pt idx="12">
                  <c:v>7</c:v>
                </c:pt>
                <c:pt idx="13">
                  <c:v>7</c:v>
                </c:pt>
                <c:pt idx="14">
                  <c:v>7</c:v>
                </c:pt>
                <c:pt idx="15">
                  <c:v>7</c:v>
                </c:pt>
                <c:pt idx="16">
                  <c:v>7</c:v>
                </c:pt>
                <c:pt idx="17">
                  <c:v>7</c:v>
                </c:pt>
                <c:pt idx="18">
                  <c:v>7</c:v>
                </c:pt>
                <c:pt idx="19">
                  <c:v>7</c:v>
                </c:pt>
                <c:pt idx="20">
                  <c:v>7</c:v>
                </c:pt>
                <c:pt idx="21">
                  <c:v>7</c:v>
                </c:pt>
                <c:pt idx="22">
                  <c:v>7</c:v>
                </c:pt>
                <c:pt idx="23">
                  <c:v>7</c:v>
                </c:pt>
                <c:pt idx="24">
                  <c:v>7</c:v>
                </c:pt>
                <c:pt idx="25">
                  <c:v>7</c:v>
                </c:pt>
                <c:pt idx="26">
                  <c:v>7</c:v>
                </c:pt>
                <c:pt idx="27">
                  <c:v>7</c:v>
                </c:pt>
                <c:pt idx="28">
                  <c:v>7</c:v>
                </c:pt>
                <c:pt idx="29">
                  <c:v>7</c:v>
                </c:pt>
                <c:pt idx="30">
                  <c:v>7</c:v>
                </c:pt>
                <c:pt idx="31">
                  <c:v>7</c:v>
                </c:pt>
                <c:pt idx="32">
                  <c:v>7</c:v>
                </c:pt>
                <c:pt idx="33">
                  <c:v>7</c:v>
                </c:pt>
                <c:pt idx="34">
                  <c:v>7</c:v>
                </c:pt>
                <c:pt idx="35">
                  <c:v>7</c:v>
                </c:pt>
                <c:pt idx="36">
                  <c:v>7</c:v>
                </c:pt>
                <c:pt idx="37">
                  <c:v>7</c:v>
                </c:pt>
                <c:pt idx="38">
                  <c:v>7</c:v>
                </c:pt>
                <c:pt idx="39">
                  <c:v>7</c:v>
                </c:pt>
                <c:pt idx="40">
                  <c:v>7</c:v>
                </c:pt>
                <c:pt idx="41">
                  <c:v>7</c:v>
                </c:pt>
              </c:numCache>
            </c:numRef>
          </c:val>
          <c:smooth val="0"/>
          <c:extLst xmlns:c16r2="http://schemas.microsoft.com/office/drawing/2015/06/chart">
            <c:ext xmlns:c16="http://schemas.microsoft.com/office/drawing/2014/chart" uri="{C3380CC4-5D6E-409C-BE32-E72D297353CC}">
              <c16:uniqueId val="{0000001D-0320-4D60-8F21-91B036FE7C75}"/>
            </c:ext>
          </c:extLst>
        </c:ser>
        <c:dLbls>
          <c:showLegendKey val="0"/>
          <c:showVal val="0"/>
          <c:showCatName val="0"/>
          <c:showSerName val="0"/>
          <c:showPercent val="0"/>
          <c:showBubbleSize val="0"/>
        </c:dLbls>
        <c:marker val="1"/>
        <c:smooth val="0"/>
        <c:axId val="165152256"/>
        <c:axId val="165153792"/>
      </c:lineChart>
      <c:catAx>
        <c:axId val="165152256"/>
        <c:scaling>
          <c:orientation val="minMax"/>
        </c:scaling>
        <c:delete val="1"/>
        <c:axPos val="b"/>
        <c:numFmt formatCode="General" sourceLinked="0"/>
        <c:majorTickMark val="out"/>
        <c:minorTickMark val="none"/>
        <c:tickLblPos val="nextTo"/>
        <c:crossAx val="165153792"/>
        <c:crosses val="autoZero"/>
        <c:auto val="1"/>
        <c:lblAlgn val="ctr"/>
        <c:lblOffset val="100"/>
        <c:noMultiLvlLbl val="0"/>
      </c:catAx>
      <c:valAx>
        <c:axId val="165153792"/>
        <c:scaling>
          <c:orientation val="minMax"/>
        </c:scaling>
        <c:delete val="1"/>
        <c:axPos val="l"/>
        <c:numFmt formatCode="General" sourceLinked="1"/>
        <c:majorTickMark val="out"/>
        <c:minorTickMark val="none"/>
        <c:tickLblPos val="nextTo"/>
        <c:crossAx val="1651522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05098234339322E-2"/>
          <c:y val="2.9204957994257014E-2"/>
          <c:w val="0.9182879300051745"/>
          <c:h val="0.74514720014478864"/>
        </c:manualLayout>
      </c:layout>
      <c:barChart>
        <c:barDir val="col"/>
        <c:grouping val="clustered"/>
        <c:varyColors val="0"/>
        <c:ser>
          <c:idx val="0"/>
          <c:order val="0"/>
          <c:tx>
            <c:strRef>
              <c:f>Sheet1!$B$1</c:f>
              <c:strCache>
                <c:ptCount val="1"/>
                <c:pt idx="0">
                  <c:v>TB rate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8-FC73-48A0-9140-3DE1B998C2D9}"/>
              </c:ext>
            </c:extLst>
          </c:dPt>
          <c:dPt>
            <c:idx val="10"/>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9-FC73-48A0-9140-3DE1B998C2D9}"/>
              </c:ext>
            </c:extLst>
          </c:dPt>
          <c:dPt>
            <c:idx val="12"/>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3F07-47EF-9B8D-3B9D2158BA6E}"/>
              </c:ext>
            </c:extLst>
          </c:dPt>
          <c:dPt>
            <c:idx val="13"/>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0-19</c:v>
                </c:pt>
                <c:pt idx="1">
                  <c:v>20-29</c:v>
                </c:pt>
                <c:pt idx="2">
                  <c:v>30-39</c:v>
                </c:pt>
                <c:pt idx="3">
                  <c:v>40-49</c:v>
                </c:pt>
                <c:pt idx="4">
                  <c:v>50-59</c:v>
                </c:pt>
                <c:pt idx="5">
                  <c:v>60+</c:v>
                </c:pt>
                <c:pt idx="7">
                  <c:v>Male</c:v>
                </c:pt>
                <c:pt idx="8">
                  <c:v>Female</c:v>
                </c:pt>
                <c:pt idx="10">
                  <c:v>Hispanic</c:v>
                </c:pt>
                <c:pt idx="11">
                  <c:v>Non-Hispanic black</c:v>
                </c:pt>
                <c:pt idx="12">
                  <c:v>Non-Hispanic white</c:v>
                </c:pt>
                <c:pt idx="13">
                  <c:v>Asian/Pacific Islander</c:v>
                </c:pt>
              </c:strCache>
            </c:strRef>
          </c:cat>
          <c:val>
            <c:numRef>
              <c:f>Sheet1!$B$2:$B$15</c:f>
              <c:numCache>
                <c:formatCode>0.0</c:formatCode>
                <c:ptCount val="14"/>
                <c:pt idx="0">
                  <c:v>2</c:v>
                </c:pt>
                <c:pt idx="1">
                  <c:v>10.4</c:v>
                </c:pt>
                <c:pt idx="2">
                  <c:v>8.6999999999999993</c:v>
                </c:pt>
                <c:pt idx="3">
                  <c:v>7.7</c:v>
                </c:pt>
                <c:pt idx="4">
                  <c:v>8.1999999999999993</c:v>
                </c:pt>
                <c:pt idx="5">
                  <c:v>9.4</c:v>
                </c:pt>
                <c:pt idx="7">
                  <c:v>9.1999999999999993</c:v>
                </c:pt>
                <c:pt idx="8">
                  <c:v>5.0999999999999996</c:v>
                </c:pt>
                <c:pt idx="10">
                  <c:v>6.5</c:v>
                </c:pt>
                <c:pt idx="11">
                  <c:v>6.5</c:v>
                </c:pt>
                <c:pt idx="12">
                  <c:v>2.2000000000000002</c:v>
                </c:pt>
                <c:pt idx="13">
                  <c:v>26.8</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65313152"/>
        <c:axId val="165314944"/>
      </c:barChart>
      <c:catAx>
        <c:axId val="16531315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27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5314944"/>
        <c:crosses val="autoZero"/>
        <c:auto val="1"/>
        <c:lblAlgn val="ctr"/>
        <c:lblOffset val="100"/>
        <c:noMultiLvlLbl val="0"/>
      </c:catAx>
      <c:valAx>
        <c:axId val="165314944"/>
        <c:scaling>
          <c:orientation val="minMax"/>
          <c:max val="3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TB rate per 100,000</a:t>
                </a:r>
                <a:endParaRPr lang="en-US" sz="1200" dirty="0">
                  <a:effectLst/>
                </a:endParaRPr>
              </a:p>
            </c:rich>
          </c:tx>
          <c:layout>
            <c:manualLayout>
              <c:xMode val="edge"/>
              <c:yMode val="edge"/>
              <c:x val="8.4042824925854972E-4"/>
              <c:y val="0.31514554142765616"/>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53131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9733618654846E-2"/>
          <c:y val="7.4399272042112427E-2"/>
          <c:w val="0.90994779001918191"/>
          <c:h val="0.86933453875548528"/>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3.3269114337406029E-2"/>
                  <c:y val="-4.979031221662157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C09-452B-8275-74E69C1BB5F7}"/>
                </c:ext>
              </c:extLst>
            </c:dLbl>
            <c:dLbl>
              <c:idx val="1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DCB-4EDB-B29D-E397A2D51069}"/>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Sheet1!$B$2:$B$13</c:f>
              <c:numCache>
                <c:formatCode>0</c:formatCode>
                <c:ptCount val="12"/>
                <c:pt idx="0">
                  <c:v>71.599999999999994</c:v>
                </c:pt>
                <c:pt idx="1">
                  <c:v>87.4</c:v>
                </c:pt>
                <c:pt idx="2">
                  <c:v>80.8</c:v>
                </c:pt>
                <c:pt idx="3">
                  <c:v>73.099999999999994</c:v>
                </c:pt>
                <c:pt idx="4">
                  <c:v>67.599999999999994</c:v>
                </c:pt>
                <c:pt idx="5">
                  <c:v>63.8</c:v>
                </c:pt>
                <c:pt idx="6">
                  <c:v>64.599999999999994</c:v>
                </c:pt>
                <c:pt idx="7">
                  <c:v>66.7</c:v>
                </c:pt>
                <c:pt idx="8">
                  <c:v>69.400000000000006</c:v>
                </c:pt>
                <c:pt idx="9">
                  <c:v>71.099999999999994</c:v>
                </c:pt>
                <c:pt idx="10">
                  <c:v>80.2</c:v>
                </c:pt>
                <c:pt idx="11">
                  <c:v>74.7</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4.2584466351879721E-2"/>
                  <c:y val="1.244757805415541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C09-452B-8275-74E69C1BB5F7}"/>
                </c:ext>
              </c:extLst>
            </c:dLbl>
            <c:dLbl>
              <c:idx val="1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DCB-4EDB-B29D-E397A2D51069}"/>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Sheet1!$C$2:$C$13</c:f>
              <c:numCache>
                <c:formatCode>0</c:formatCode>
                <c:ptCount val="12"/>
                <c:pt idx="0">
                  <c:v>119.7</c:v>
                </c:pt>
                <c:pt idx="1">
                  <c:v>130.1</c:v>
                </c:pt>
                <c:pt idx="2">
                  <c:v>134.6</c:v>
                </c:pt>
                <c:pt idx="3">
                  <c:v>126.3</c:v>
                </c:pt>
                <c:pt idx="4">
                  <c:v>121.2</c:v>
                </c:pt>
                <c:pt idx="5">
                  <c:v>106</c:v>
                </c:pt>
                <c:pt idx="6">
                  <c:v>95.6</c:v>
                </c:pt>
                <c:pt idx="7">
                  <c:v>88.7</c:v>
                </c:pt>
                <c:pt idx="8">
                  <c:v>94.4</c:v>
                </c:pt>
                <c:pt idx="9">
                  <c:v>95.1</c:v>
                </c:pt>
                <c:pt idx="10">
                  <c:v>105.8</c:v>
                </c:pt>
                <c:pt idx="11">
                  <c:v>91.6</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4.1253701778383479E-2"/>
                  <c:y val="-2.489515610831078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C09-452B-8275-74E69C1BB5F7}"/>
                </c:ext>
              </c:extLst>
            </c:dLbl>
            <c:dLbl>
              <c:idx val="1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9DCB-4EDB-B29D-E397A2D51069}"/>
                </c:ext>
              </c:extLst>
            </c:dLbl>
            <c:dLbl>
              <c:idx val="1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1B6-41C6-98A5-21038B323602}"/>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Sheet1!$D$2:$D$13</c:f>
              <c:numCache>
                <c:formatCode>0</c:formatCode>
                <c:ptCount val="12"/>
                <c:pt idx="0">
                  <c:v>123.6</c:v>
                </c:pt>
                <c:pt idx="1">
                  <c:v>136.1</c:v>
                </c:pt>
                <c:pt idx="2">
                  <c:v>125.6</c:v>
                </c:pt>
                <c:pt idx="3">
                  <c:v>109.6</c:v>
                </c:pt>
                <c:pt idx="4">
                  <c:v>108.2</c:v>
                </c:pt>
                <c:pt idx="5">
                  <c:v>79.7</c:v>
                </c:pt>
                <c:pt idx="6">
                  <c:v>73.8</c:v>
                </c:pt>
                <c:pt idx="7">
                  <c:v>69.900000000000006</c:v>
                </c:pt>
                <c:pt idx="8">
                  <c:v>68.8</c:v>
                </c:pt>
                <c:pt idx="9">
                  <c:v>65.8</c:v>
                </c:pt>
                <c:pt idx="10">
                  <c:v>67.8</c:v>
                </c:pt>
                <c:pt idx="11">
                  <c:v>52.7</c:v>
                </c:pt>
              </c:numCache>
            </c:numRef>
          </c:val>
          <c:smooth val="0"/>
          <c:extLst xmlns:c16r2="http://schemas.microsoft.com/office/drawing/2015/06/chart">
            <c:ext xmlns:c16="http://schemas.microsoft.com/office/drawing/2014/chart" uri="{C3380CC4-5D6E-409C-BE32-E72D297353CC}">
              <c16:uniqueId val="{00000008-4779-4A06-9372-AD831E09E051}"/>
            </c:ext>
          </c:extLst>
        </c:ser>
        <c:ser>
          <c:idx val="3"/>
          <c:order val="3"/>
          <c:tx>
            <c:strRef>
              <c:f>Sheet1!$E$1</c:f>
              <c:strCache>
                <c:ptCount val="1"/>
                <c:pt idx="0">
                  <c:v>Queens</c:v>
                </c:pt>
              </c:strCache>
            </c:strRef>
          </c:tx>
          <c:spPr>
            <a:ln>
              <a:solidFill>
                <a:schemeClr val="accent1"/>
              </a:solidFill>
            </a:ln>
          </c:spPr>
          <c:marker>
            <c:symbol val="x"/>
            <c:size val="7"/>
            <c:spPr>
              <a:solidFill>
                <a:schemeClr val="accent1"/>
              </a:solidFill>
              <a:ln>
                <a:solidFill>
                  <a:schemeClr val="accent1"/>
                </a:solidFill>
              </a:ln>
            </c:spPr>
          </c:marker>
          <c:dLbls>
            <c:dLbl>
              <c:idx val="0"/>
              <c:layout>
                <c:manualLayout>
                  <c:x val="-4.1253701778383479E-2"/>
                  <c:y val="1.244757805415539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0C09-452B-8275-74E69C1BB5F7}"/>
                </c:ext>
              </c:extLst>
            </c:dLbl>
            <c:dLbl>
              <c:idx val="1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9DCB-4EDB-B29D-E397A2D51069}"/>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Sheet1!$E$2:$E$13</c:f>
              <c:numCache>
                <c:formatCode>0</c:formatCode>
                <c:ptCount val="12"/>
                <c:pt idx="0">
                  <c:v>112.6</c:v>
                </c:pt>
                <c:pt idx="1">
                  <c:v>117.6</c:v>
                </c:pt>
                <c:pt idx="2">
                  <c:v>115</c:v>
                </c:pt>
                <c:pt idx="3">
                  <c:v>105.4</c:v>
                </c:pt>
                <c:pt idx="4">
                  <c:v>102.1</c:v>
                </c:pt>
                <c:pt idx="5">
                  <c:v>94.3</c:v>
                </c:pt>
                <c:pt idx="6">
                  <c:v>85.2</c:v>
                </c:pt>
                <c:pt idx="7">
                  <c:v>77.900000000000006</c:v>
                </c:pt>
                <c:pt idx="8">
                  <c:v>84.6</c:v>
                </c:pt>
                <c:pt idx="9">
                  <c:v>91.3</c:v>
                </c:pt>
                <c:pt idx="10">
                  <c:v>101.6</c:v>
                </c:pt>
                <c:pt idx="11">
                  <c:v>86.4</c:v>
                </c:pt>
              </c:numCache>
            </c:numRef>
          </c:val>
          <c:smooth val="0"/>
          <c:extLst xmlns:c16r2="http://schemas.microsoft.com/office/drawing/2015/06/chart">
            <c:ext xmlns:c16="http://schemas.microsoft.com/office/drawing/2014/chart" uri="{C3380CC4-5D6E-409C-BE32-E72D297353CC}">
              <c16:uniqueId val="{00000009-4779-4A06-9372-AD831E09E051}"/>
            </c:ext>
          </c:extLst>
        </c:ser>
        <c:ser>
          <c:idx val="4"/>
          <c:order val="4"/>
          <c:tx>
            <c:strRef>
              <c:f>Sheet1!$F$1</c:f>
              <c:strCache>
                <c:ptCount val="1"/>
                <c:pt idx="0">
                  <c:v>Staten Island</c:v>
                </c:pt>
              </c:strCache>
            </c:strRef>
          </c:tx>
          <c:marker>
            <c:symbol val="square"/>
            <c:size val="7"/>
          </c:marker>
          <c:dLbls>
            <c:dLbl>
              <c:idx val="0"/>
              <c:layout>
                <c:manualLayout>
                  <c:x val="-3.3269114337406029E-2"/>
                  <c:y val="-2.489515610831078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C09-452B-8275-74E69C1BB5F7}"/>
                </c:ext>
              </c:extLst>
            </c:dLbl>
            <c:dLbl>
              <c:idx val="1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9DCB-4EDB-B29D-E397A2D51069}"/>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Sheet1!$F$2:$F$13</c:f>
              <c:numCache>
                <c:formatCode>0</c:formatCode>
                <c:ptCount val="12"/>
                <c:pt idx="0">
                  <c:v>47.9</c:v>
                </c:pt>
                <c:pt idx="1">
                  <c:v>45.1</c:v>
                </c:pt>
                <c:pt idx="2">
                  <c:v>40.5</c:v>
                </c:pt>
                <c:pt idx="3">
                  <c:v>37.1</c:v>
                </c:pt>
                <c:pt idx="4">
                  <c:v>39.799999999999997</c:v>
                </c:pt>
                <c:pt idx="5">
                  <c:v>29</c:v>
                </c:pt>
                <c:pt idx="6">
                  <c:v>28.9</c:v>
                </c:pt>
                <c:pt idx="7">
                  <c:v>26.9</c:v>
                </c:pt>
                <c:pt idx="8">
                  <c:v>31.3</c:v>
                </c:pt>
                <c:pt idx="9">
                  <c:v>27.9</c:v>
                </c:pt>
                <c:pt idx="10">
                  <c:v>35.6</c:v>
                </c:pt>
                <c:pt idx="11">
                  <c:v>38.6</c:v>
                </c:pt>
              </c:numCache>
            </c:numRef>
          </c:val>
          <c:smooth val="0"/>
          <c:extLst xmlns:c16r2="http://schemas.microsoft.com/office/drawing/2015/06/chart">
            <c:ext xmlns:c16="http://schemas.microsoft.com/office/drawing/2014/chart" uri="{C3380CC4-5D6E-409C-BE32-E72D297353CC}">
              <c16:uniqueId val="{0000000A-4779-4A06-9372-AD831E09E051}"/>
            </c:ext>
          </c:extLst>
        </c:ser>
        <c:dLbls>
          <c:showLegendKey val="0"/>
          <c:showVal val="0"/>
          <c:showCatName val="0"/>
          <c:showSerName val="0"/>
          <c:showPercent val="0"/>
          <c:showBubbleSize val="0"/>
        </c:dLbls>
        <c:marker val="1"/>
        <c:smooth val="0"/>
        <c:axId val="166697216"/>
        <c:axId val="166748160"/>
      </c:lineChart>
      <c:catAx>
        <c:axId val="16669721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6748160"/>
        <c:crosses val="autoZero"/>
        <c:auto val="1"/>
        <c:lblAlgn val="ctr"/>
        <c:lblOffset val="100"/>
        <c:noMultiLvlLbl val="0"/>
      </c:catAx>
      <c:valAx>
        <c:axId val="166748160"/>
        <c:scaling>
          <c:orientation val="minMax"/>
          <c:max val="14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chronic hepatitis B rate per 100,000</a:t>
                </a:r>
                <a:endParaRPr lang="en-US" sz="1200" dirty="0">
                  <a:effectLst/>
                  <a:latin typeface="+mn-lt"/>
                </a:endParaRPr>
              </a:p>
            </c:rich>
          </c:tx>
          <c:layout>
            <c:manualLayout>
              <c:xMode val="edge"/>
              <c:yMode val="edge"/>
              <c:x val="0"/>
              <c:y val="0.14216937566476928"/>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6697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1647929082707"/>
          <c:y val="2.5887751681381879E-2"/>
          <c:w val="0.88140342893915868"/>
          <c:h val="0.72295396731627926"/>
        </c:manualLayout>
      </c:layout>
      <c:barChart>
        <c:barDir val="col"/>
        <c:grouping val="clustered"/>
        <c:varyColors val="0"/>
        <c:ser>
          <c:idx val="0"/>
          <c:order val="0"/>
          <c:tx>
            <c:strRef>
              <c:f>Sheet1!$B$1</c:f>
              <c:strCache>
                <c:ptCount val="1"/>
                <c:pt idx="0">
                  <c:v>Chronic hepatitis B rate</c:v>
                </c:pt>
              </c:strCache>
            </c:strRef>
          </c:tx>
          <c:spPr>
            <a:solidFill>
              <a:srgbClr val="1F78B4"/>
            </a:solidFill>
            <a:ln>
              <a:solidFill>
                <a:schemeClr val="bg1">
                  <a:lumMod val="50000"/>
                </a:schemeClr>
              </a:solidFill>
            </a:ln>
          </c:spPr>
          <c:invertIfNegative val="0"/>
          <c:dPt>
            <c:idx val="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1-214C-42CD-9F4B-40ACA1907BB6}"/>
              </c:ext>
            </c:extLst>
          </c:dPt>
          <c:dPt>
            <c:idx val="1"/>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3-214C-42CD-9F4B-40ACA1907BB6}"/>
              </c:ext>
            </c:extLst>
          </c:dPt>
          <c:dPt>
            <c:idx val="2"/>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5-214C-42CD-9F4B-40ACA1907BB6}"/>
              </c:ext>
            </c:extLst>
          </c:dPt>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Morrisania (106)</c:v>
                </c:pt>
                <c:pt idx="1">
                  <c:v>Crotona (105)</c:v>
                </c:pt>
                <c:pt idx="2">
                  <c:v>Fordham (103)</c:v>
                </c:pt>
                <c:pt idx="3">
                  <c:v>Mott Haven (107)</c:v>
                </c:pt>
                <c:pt idx="4">
                  <c:v>Pelham (104)</c:v>
                </c:pt>
                <c:pt idx="5">
                  <c:v>Northeast Bronx (102)</c:v>
                </c:pt>
                <c:pt idx="6">
                  <c:v>Kingsbridge (101)</c:v>
                </c:pt>
              </c:strCache>
            </c:strRef>
          </c:cat>
          <c:val>
            <c:numRef>
              <c:f>Sheet1!$B$2:$B$8</c:f>
              <c:numCache>
                <c:formatCode>0</c:formatCode>
                <c:ptCount val="7"/>
                <c:pt idx="0">
                  <c:v>102.8</c:v>
                </c:pt>
                <c:pt idx="1">
                  <c:v>90.5</c:v>
                </c:pt>
                <c:pt idx="2">
                  <c:v>86.7</c:v>
                </c:pt>
                <c:pt idx="3">
                  <c:v>84.9</c:v>
                </c:pt>
                <c:pt idx="4">
                  <c:v>59.2</c:v>
                </c:pt>
                <c:pt idx="5">
                  <c:v>45.4</c:v>
                </c:pt>
                <c:pt idx="6">
                  <c:v>30.1</c:v>
                </c:pt>
              </c:numCache>
            </c:numRef>
          </c:val>
          <c:extLst xmlns:c16r2="http://schemas.microsoft.com/office/drawing/2015/06/chart">
            <c:ext xmlns:c16="http://schemas.microsoft.com/office/drawing/2014/chart" uri="{C3380CC4-5D6E-409C-BE32-E72D297353CC}">
              <c16:uniqueId val="{00000006-214C-42CD-9F4B-40ACA1907BB6}"/>
            </c:ext>
          </c:extLst>
        </c:ser>
        <c:dLbls>
          <c:showLegendKey val="0"/>
          <c:showVal val="0"/>
          <c:showCatName val="0"/>
          <c:showSerName val="0"/>
          <c:showPercent val="0"/>
          <c:showBubbleSize val="0"/>
        </c:dLbls>
        <c:gapWidth val="70"/>
        <c:axId val="167753216"/>
        <c:axId val="167754752"/>
      </c:barChart>
      <c:dateAx>
        <c:axId val="167753216"/>
        <c:scaling>
          <c:orientation val="minMax"/>
        </c:scaling>
        <c:delete val="0"/>
        <c:axPos val="b"/>
        <c:numFmt formatCode="General" sourceLinked="0"/>
        <c:majorTickMark val="out"/>
        <c:minorTickMark val="none"/>
        <c:tickLblPos val="nextTo"/>
        <c:txPr>
          <a:bodyPr/>
          <a:lstStyle/>
          <a:p>
            <a:pPr>
              <a:defRPr sz="1100"/>
            </a:pPr>
            <a:endParaRPr lang="en-US"/>
          </a:p>
        </c:txPr>
        <c:crossAx val="167754752"/>
        <c:crosses val="autoZero"/>
        <c:auto val="0"/>
        <c:lblOffset val="100"/>
        <c:baseTimeUnit val="days"/>
        <c:minorUnit val="1"/>
      </c:dateAx>
      <c:valAx>
        <c:axId val="167754752"/>
        <c:scaling>
          <c:orientation val="minMax"/>
          <c:max val="110"/>
          <c:min val="0"/>
        </c:scaling>
        <c:delete val="0"/>
        <c:axPos val="l"/>
        <c:title>
          <c:tx>
            <c:rich>
              <a:bodyPr rot="-5400000" vert="horz"/>
              <a:lstStyle/>
              <a:p>
                <a:pPr>
                  <a:defRPr sz="1400"/>
                </a:pPr>
                <a:r>
                  <a:rPr lang="en-US" sz="1100" b="1" i="0" baseline="0" dirty="0">
                    <a:effectLst/>
                  </a:rPr>
                  <a:t>Age-adjusted chronic hepatitis B rate per 100,000</a:t>
                </a:r>
                <a:endParaRPr lang="en-US" sz="1100" dirty="0">
                  <a:effectLst/>
                </a:endParaRPr>
              </a:p>
            </c:rich>
          </c:tx>
          <c:layout>
            <c:manualLayout>
              <c:xMode val="edge"/>
              <c:yMode val="edge"/>
              <c:x val="4.2193920314001271E-3"/>
              <c:y val="4.4893267544143203E-2"/>
            </c:manualLayout>
          </c:layout>
          <c:overlay val="0"/>
        </c:title>
        <c:numFmt formatCode="0" sourceLinked="0"/>
        <c:majorTickMark val="out"/>
        <c:minorTickMark val="none"/>
        <c:tickLblPos val="nextTo"/>
        <c:txPr>
          <a:bodyPr/>
          <a:lstStyle/>
          <a:p>
            <a:pPr>
              <a:defRPr sz="1200"/>
            </a:pPr>
            <a:endParaRPr lang="en-US"/>
          </a:p>
        </c:txPr>
        <c:crossAx val="1677532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17163224475857E-2"/>
          <c:y val="2.9204957994257014E-2"/>
          <c:w val="0.89288456898469071"/>
          <c:h val="0.90307929283854682"/>
        </c:manualLayout>
      </c:layout>
      <c:barChart>
        <c:barDir val="col"/>
        <c:grouping val="clustered"/>
        <c:varyColors val="0"/>
        <c:ser>
          <c:idx val="0"/>
          <c:order val="0"/>
          <c:tx>
            <c:strRef>
              <c:f>Sheet1!$B$1</c:f>
              <c:strCache>
                <c:ptCount val="1"/>
                <c:pt idx="0">
                  <c:v>Chronic hepatitis B rate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5-4FFC-47A5-A771-23633F04D23C}"/>
              </c:ext>
            </c:extLst>
          </c:dPt>
          <c:dPt>
            <c:idx val="10"/>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0-19</c:v>
                </c:pt>
                <c:pt idx="1">
                  <c:v>20-29</c:v>
                </c:pt>
                <c:pt idx="2">
                  <c:v>30-39</c:v>
                </c:pt>
                <c:pt idx="3">
                  <c:v>40-49</c:v>
                </c:pt>
                <c:pt idx="4">
                  <c:v>50-59</c:v>
                </c:pt>
                <c:pt idx="5">
                  <c:v>60-69</c:v>
                </c:pt>
                <c:pt idx="6">
                  <c:v>70-79</c:v>
                </c:pt>
                <c:pt idx="7">
                  <c:v>80+</c:v>
                </c:pt>
                <c:pt idx="9">
                  <c:v>Male</c:v>
                </c:pt>
                <c:pt idx="10">
                  <c:v>Female</c:v>
                </c:pt>
              </c:strCache>
            </c:strRef>
          </c:cat>
          <c:val>
            <c:numRef>
              <c:f>Sheet1!$B$2:$B$12</c:f>
              <c:numCache>
                <c:formatCode>0</c:formatCode>
                <c:ptCount val="11"/>
                <c:pt idx="0">
                  <c:v>9.5</c:v>
                </c:pt>
                <c:pt idx="1">
                  <c:v>80.900000000000006</c:v>
                </c:pt>
                <c:pt idx="2">
                  <c:v>138.19999999999999</c:v>
                </c:pt>
                <c:pt idx="3">
                  <c:v>127.1</c:v>
                </c:pt>
                <c:pt idx="4">
                  <c:v>118.2</c:v>
                </c:pt>
                <c:pt idx="5">
                  <c:v>110.7</c:v>
                </c:pt>
                <c:pt idx="6">
                  <c:v>60.3</c:v>
                </c:pt>
                <c:pt idx="7">
                  <c:v>35.6</c:v>
                </c:pt>
                <c:pt idx="9">
                  <c:v>94.6</c:v>
                </c:pt>
                <c:pt idx="10">
                  <c:v>66.3</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68133376"/>
        <c:axId val="168134912"/>
      </c:barChart>
      <c:catAx>
        <c:axId val="16813337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8134912"/>
        <c:crosses val="autoZero"/>
        <c:auto val="1"/>
        <c:lblAlgn val="ctr"/>
        <c:lblOffset val="100"/>
        <c:noMultiLvlLbl val="0"/>
      </c:catAx>
      <c:valAx>
        <c:axId val="168134912"/>
        <c:scaling>
          <c:orientation val="minMax"/>
          <c:max val="14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chronic hepatitis B rate per 100,000</a:t>
                </a:r>
                <a:endParaRPr lang="en-US" sz="1200" dirty="0">
                  <a:effectLst/>
                </a:endParaRPr>
              </a:p>
            </c:rich>
          </c:tx>
          <c:layout>
            <c:manualLayout>
              <c:xMode val="edge"/>
              <c:yMode val="edge"/>
              <c:x val="3.4449765083077407E-3"/>
              <c:y val="0.13291623708061193"/>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81333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34894878505386E-2"/>
          <c:y val="7.4399272042112427E-2"/>
          <c:w val="0.90711029573679391"/>
          <c:h val="0.86933453875548528"/>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3.4992372213918356E-2"/>
                  <c:y val="-2.048236369702632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1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A01-4D25-8707-8DAEA920E97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0.0</c:formatCode>
                <c:ptCount val="18"/>
                <c:pt idx="0">
                  <c:v>10.3</c:v>
                </c:pt>
                <c:pt idx="1">
                  <c:v>9.4</c:v>
                </c:pt>
                <c:pt idx="2">
                  <c:v>7.4</c:v>
                </c:pt>
                <c:pt idx="3">
                  <c:v>7.8</c:v>
                </c:pt>
                <c:pt idx="4">
                  <c:v>7.9</c:v>
                </c:pt>
                <c:pt idx="5">
                  <c:v>8.9</c:v>
                </c:pt>
                <c:pt idx="6">
                  <c:v>9.6</c:v>
                </c:pt>
                <c:pt idx="7">
                  <c:v>9.9</c:v>
                </c:pt>
                <c:pt idx="8">
                  <c:v>8.3000000000000007</c:v>
                </c:pt>
                <c:pt idx="9">
                  <c:v>6.3</c:v>
                </c:pt>
                <c:pt idx="10">
                  <c:v>10.6</c:v>
                </c:pt>
                <c:pt idx="11">
                  <c:v>14</c:v>
                </c:pt>
                <c:pt idx="12">
                  <c:v>13.6</c:v>
                </c:pt>
                <c:pt idx="13">
                  <c:v>15.8</c:v>
                </c:pt>
                <c:pt idx="14">
                  <c:v>13.3</c:v>
                </c:pt>
                <c:pt idx="15">
                  <c:v>16.600000000000001</c:v>
                </c:pt>
                <c:pt idx="16">
                  <c:v>14.4</c:v>
                </c:pt>
                <c:pt idx="17">
                  <c:v>16.7</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3.6392067102475077E-2"/>
                  <c:y val="-2.772575496031084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CFB-43A5-9E45-E70130C89699}"/>
                </c:ext>
              </c:extLst>
            </c:dLbl>
            <c:dLbl>
              <c:idx val="1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A01-4D25-8707-8DAEA920E97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Sheet1!$C$2:$C$19</c:f>
              <c:numCache>
                <c:formatCode>0.0</c:formatCode>
                <c:ptCount val="18"/>
                <c:pt idx="0">
                  <c:v>7.7</c:v>
                </c:pt>
                <c:pt idx="1">
                  <c:v>7.5</c:v>
                </c:pt>
                <c:pt idx="2">
                  <c:v>5.7</c:v>
                </c:pt>
                <c:pt idx="3">
                  <c:v>6.9</c:v>
                </c:pt>
                <c:pt idx="4">
                  <c:v>7.7</c:v>
                </c:pt>
                <c:pt idx="5">
                  <c:v>8.5</c:v>
                </c:pt>
                <c:pt idx="6">
                  <c:v>9.3000000000000007</c:v>
                </c:pt>
                <c:pt idx="7">
                  <c:v>11.8</c:v>
                </c:pt>
                <c:pt idx="8">
                  <c:v>10.4</c:v>
                </c:pt>
                <c:pt idx="9">
                  <c:v>12.3</c:v>
                </c:pt>
                <c:pt idx="10">
                  <c:v>14.6</c:v>
                </c:pt>
                <c:pt idx="11">
                  <c:v>15.3</c:v>
                </c:pt>
                <c:pt idx="12">
                  <c:v>18.5</c:v>
                </c:pt>
                <c:pt idx="13">
                  <c:v>21.3</c:v>
                </c:pt>
                <c:pt idx="14">
                  <c:v>18.7</c:v>
                </c:pt>
                <c:pt idx="15">
                  <c:v>19</c:v>
                </c:pt>
                <c:pt idx="16">
                  <c:v>19.7</c:v>
                </c:pt>
                <c:pt idx="17">
                  <c:v>23.5</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3.3592677325361628E-2"/>
                  <c:y val="2.560295462128291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CFB-43A5-9E45-E70130C89699}"/>
                </c:ext>
              </c:extLst>
            </c:dLbl>
            <c:dLbl>
              <c:idx val="1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A01-4D25-8707-8DAEA920E97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Sheet1!$D$2:$D$19</c:f>
              <c:numCache>
                <c:formatCode>0.0</c:formatCode>
                <c:ptCount val="18"/>
                <c:pt idx="0">
                  <c:v>15.5</c:v>
                </c:pt>
                <c:pt idx="1">
                  <c:v>14.3</c:v>
                </c:pt>
                <c:pt idx="2">
                  <c:v>15.4</c:v>
                </c:pt>
                <c:pt idx="3">
                  <c:v>11.3</c:v>
                </c:pt>
                <c:pt idx="4">
                  <c:v>14.2</c:v>
                </c:pt>
                <c:pt idx="5">
                  <c:v>14.5</c:v>
                </c:pt>
                <c:pt idx="6">
                  <c:v>15.1</c:v>
                </c:pt>
                <c:pt idx="7">
                  <c:v>16.100000000000001</c:v>
                </c:pt>
                <c:pt idx="8">
                  <c:v>15</c:v>
                </c:pt>
                <c:pt idx="9">
                  <c:v>14.2</c:v>
                </c:pt>
                <c:pt idx="10">
                  <c:v>18.5</c:v>
                </c:pt>
                <c:pt idx="11">
                  <c:v>23</c:v>
                </c:pt>
                <c:pt idx="12">
                  <c:v>24.7</c:v>
                </c:pt>
                <c:pt idx="13">
                  <c:v>27.1</c:v>
                </c:pt>
                <c:pt idx="14">
                  <c:v>23.8</c:v>
                </c:pt>
                <c:pt idx="15">
                  <c:v>28.5</c:v>
                </c:pt>
                <c:pt idx="16">
                  <c:v>27.9</c:v>
                </c:pt>
                <c:pt idx="17">
                  <c:v>37</c:v>
                </c:pt>
              </c:numCache>
            </c:numRef>
          </c:val>
          <c:smooth val="0"/>
          <c:extLst xmlns:c16r2="http://schemas.microsoft.com/office/drawing/2015/06/chart">
            <c:ext xmlns:c16="http://schemas.microsoft.com/office/drawing/2014/chart" uri="{C3380CC4-5D6E-409C-BE32-E72D297353CC}">
              <c16:uniqueId val="{00000008-4779-4A06-9372-AD831E09E051}"/>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dLbls>
            <c:dLbl>
              <c:idx val="0"/>
              <c:layout>
                <c:manualLayout>
                  <c:x val="-3.3592677325361628E-2"/>
                  <c:y val="2.048236369702632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CFB-43A5-9E45-E70130C89699}"/>
                </c:ext>
              </c:extLst>
            </c:dLbl>
            <c:dLbl>
              <c:idx val="1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CA01-4D25-8707-8DAEA920E97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Sheet1!$E$2:$E$19</c:f>
              <c:numCache>
                <c:formatCode>0.0</c:formatCode>
                <c:ptCount val="18"/>
                <c:pt idx="0">
                  <c:v>9.8000000000000007</c:v>
                </c:pt>
                <c:pt idx="1">
                  <c:v>9</c:v>
                </c:pt>
                <c:pt idx="2">
                  <c:v>8.6</c:v>
                </c:pt>
                <c:pt idx="3">
                  <c:v>12.3</c:v>
                </c:pt>
                <c:pt idx="4">
                  <c:v>13</c:v>
                </c:pt>
                <c:pt idx="5">
                  <c:v>13.1</c:v>
                </c:pt>
                <c:pt idx="6">
                  <c:v>16.2</c:v>
                </c:pt>
                <c:pt idx="7">
                  <c:v>15.6</c:v>
                </c:pt>
                <c:pt idx="8">
                  <c:v>14.3</c:v>
                </c:pt>
                <c:pt idx="9">
                  <c:v>16.2</c:v>
                </c:pt>
                <c:pt idx="10">
                  <c:v>16.5</c:v>
                </c:pt>
                <c:pt idx="11">
                  <c:v>20</c:v>
                </c:pt>
                <c:pt idx="12">
                  <c:v>21.7</c:v>
                </c:pt>
                <c:pt idx="13">
                  <c:v>21.4</c:v>
                </c:pt>
                <c:pt idx="14">
                  <c:v>21</c:v>
                </c:pt>
                <c:pt idx="15">
                  <c:v>19.8</c:v>
                </c:pt>
                <c:pt idx="16">
                  <c:v>21.3</c:v>
                </c:pt>
                <c:pt idx="17">
                  <c:v>27.6</c:v>
                </c:pt>
              </c:numCache>
            </c:numRef>
          </c:val>
          <c:smooth val="0"/>
          <c:extLst xmlns:c16r2="http://schemas.microsoft.com/office/drawing/2015/06/chart">
            <c:ext xmlns:c16="http://schemas.microsoft.com/office/drawing/2014/chart" uri="{C3380CC4-5D6E-409C-BE32-E72D297353CC}">
              <c16:uniqueId val="{00000009-4779-4A06-9372-AD831E09E051}"/>
            </c:ext>
          </c:extLst>
        </c:ser>
        <c:ser>
          <c:idx val="4"/>
          <c:order val="4"/>
          <c:tx>
            <c:strRef>
              <c:f>Sheet1!$F$1</c:f>
              <c:strCache>
                <c:ptCount val="1"/>
                <c:pt idx="0">
                  <c:v>Staten Island</c:v>
                </c:pt>
              </c:strCache>
            </c:strRef>
          </c:tx>
          <c:marker>
            <c:symbol val="square"/>
            <c:size val="7"/>
          </c:marker>
          <c:dLbls>
            <c:dLbl>
              <c:idx val="0"/>
              <c:layout>
                <c:manualLayout>
                  <c:x val="-3.3592677325361628E-2"/>
                  <c:y val="2.81632500834111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CFB-43A5-9E45-E70130C89699}"/>
                </c:ext>
              </c:extLst>
            </c:dLbl>
            <c:dLbl>
              <c:idx val="1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CA01-4D25-8707-8DAEA920E97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Sheet1!$F$2:$F$19</c:f>
              <c:numCache>
                <c:formatCode>0.0</c:formatCode>
                <c:ptCount val="18"/>
                <c:pt idx="0">
                  <c:v>7</c:v>
                </c:pt>
                <c:pt idx="1">
                  <c:v>3.2</c:v>
                </c:pt>
                <c:pt idx="2">
                  <c:v>5.2</c:v>
                </c:pt>
                <c:pt idx="3">
                  <c:v>2.1</c:v>
                </c:pt>
                <c:pt idx="4">
                  <c:v>4.4000000000000004</c:v>
                </c:pt>
                <c:pt idx="5">
                  <c:v>4</c:v>
                </c:pt>
                <c:pt idx="6">
                  <c:v>4.8</c:v>
                </c:pt>
                <c:pt idx="7">
                  <c:v>2.8</c:v>
                </c:pt>
                <c:pt idx="8">
                  <c:v>3.9</c:v>
                </c:pt>
                <c:pt idx="9">
                  <c:v>6.2</c:v>
                </c:pt>
                <c:pt idx="10">
                  <c:v>6.4</c:v>
                </c:pt>
                <c:pt idx="11">
                  <c:v>4.5999999999999996</c:v>
                </c:pt>
                <c:pt idx="12">
                  <c:v>5.7</c:v>
                </c:pt>
                <c:pt idx="13">
                  <c:v>11.3</c:v>
                </c:pt>
                <c:pt idx="14">
                  <c:v>11</c:v>
                </c:pt>
                <c:pt idx="15">
                  <c:v>13.8</c:v>
                </c:pt>
                <c:pt idx="16">
                  <c:v>9</c:v>
                </c:pt>
                <c:pt idx="17">
                  <c:v>14.8</c:v>
                </c:pt>
              </c:numCache>
            </c:numRef>
          </c:val>
          <c:smooth val="0"/>
          <c:extLst xmlns:c16r2="http://schemas.microsoft.com/office/drawing/2015/06/chart">
            <c:ext xmlns:c16="http://schemas.microsoft.com/office/drawing/2014/chart" uri="{C3380CC4-5D6E-409C-BE32-E72D297353CC}">
              <c16:uniqueId val="{0000000A-4779-4A06-9372-AD831E09E051}"/>
            </c:ext>
          </c:extLst>
        </c:ser>
        <c:dLbls>
          <c:showLegendKey val="0"/>
          <c:showVal val="0"/>
          <c:showCatName val="0"/>
          <c:showSerName val="0"/>
          <c:showPercent val="0"/>
          <c:showBubbleSize val="0"/>
        </c:dLbls>
        <c:marker val="1"/>
        <c:smooth val="0"/>
        <c:axId val="209568128"/>
        <c:axId val="209625856"/>
      </c:lineChart>
      <c:catAx>
        <c:axId val="20956812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9625856"/>
        <c:crosses val="autoZero"/>
        <c:auto val="1"/>
        <c:lblAlgn val="ctr"/>
        <c:lblOffset val="100"/>
        <c:noMultiLvlLbl val="0"/>
      </c:catAx>
      <c:valAx>
        <c:axId val="209625856"/>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Campy rate per 100,000</a:t>
                </a:r>
                <a:endParaRPr lang="en-US" sz="1200" dirty="0">
                  <a:effectLst/>
                  <a:latin typeface="+mn-lt"/>
                </a:endParaRPr>
              </a:p>
            </c:rich>
          </c:tx>
          <c:layout>
            <c:manualLayout>
              <c:xMode val="edge"/>
              <c:yMode val="edge"/>
              <c:x val="1.3996948885567338E-3"/>
              <c:y val="0.21187581276803949"/>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956812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670241706165059E-2"/>
          <c:y val="2.9204957994257014E-2"/>
          <c:w val="0.85994042681845007"/>
          <c:h val="0.84719561057913328"/>
        </c:manualLayout>
      </c:layout>
      <c:barChart>
        <c:barDir val="col"/>
        <c:grouping val="clustered"/>
        <c:varyColors val="0"/>
        <c:ser>
          <c:idx val="0"/>
          <c:order val="0"/>
          <c:tx>
            <c:strRef>
              <c:f>Sheet1!$B$1</c:f>
              <c:strCache>
                <c:ptCount val="1"/>
                <c:pt idx="0">
                  <c:v>Chronic hepatitis B rate</c:v>
                </c:pt>
              </c:strCache>
            </c:strRef>
          </c:tx>
          <c:spPr>
            <a:solidFill>
              <a:schemeClr val="accent2"/>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extLst xmlns:c16r2="http://schemas.microsoft.com/office/drawing/2015/06/chart">
              <c:ext xmlns:c16="http://schemas.microsoft.com/office/drawing/2014/chart" uri="{C3380CC4-5D6E-409C-BE32-E72D297353CC}">
                <c16:uniqueId val="{0000000C-FC73-48A0-9140-3DE1B998C2D9}"/>
              </c:ext>
            </c:extLst>
          </c:dPt>
          <c:dLbls>
            <c:dLbl>
              <c:idx val="1"/>
              <c:numFmt formatCode="#,##0" sourceLinked="0"/>
              <c:spPr/>
              <c:txPr>
                <a:bodyPr/>
                <a:lstStyle/>
                <a:p>
                  <a:pPr>
                    <a:defRPr sz="1200"/>
                  </a:pPr>
                  <a:endParaRPr lang="en-US"/>
                </a:p>
              </c:txPr>
              <c:showLegendKey val="0"/>
              <c:showVal val="1"/>
              <c:showCatName val="0"/>
              <c:showSerName val="0"/>
              <c:showPercent val="0"/>
              <c:showBubbleSize val="0"/>
            </c:dLbl>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Low (&lt;10% of residents have incomes below 100% of the FPL*)</c:v>
                </c:pt>
                <c:pt idx="1">
                  <c:v>Medium (10-19% of residents have incomes below 100% of the FPL)</c:v>
                </c:pt>
                <c:pt idx="2">
                  <c:v>High (20-29% of residents have incomes below 100% of the FPL)</c:v>
                </c:pt>
                <c:pt idx="3">
                  <c:v>Very high (≥30% of residents have incomes below 100% of the FPL)</c:v>
                </c:pt>
              </c:strCache>
            </c:strRef>
          </c:cat>
          <c:val>
            <c:numRef>
              <c:f>Sheet1!$B$2:$B$5</c:f>
              <c:numCache>
                <c:formatCode>General</c:formatCode>
                <c:ptCount val="4"/>
                <c:pt idx="0">
                  <c:v>32.4</c:v>
                </c:pt>
                <c:pt idx="1">
                  <c:v>62.5</c:v>
                </c:pt>
                <c:pt idx="2">
                  <c:v>103.3</c:v>
                </c:pt>
                <c:pt idx="3">
                  <c:v>114.6</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68637952"/>
        <c:axId val="168639872"/>
      </c:barChart>
      <c:catAx>
        <c:axId val="168637952"/>
        <c:scaling>
          <c:orientation val="minMax"/>
        </c:scaling>
        <c:delete val="0"/>
        <c:axPos val="b"/>
        <c:title>
          <c:tx>
            <c:rich>
              <a:bodyPr/>
              <a:lstStyle/>
              <a:p>
                <a:pPr>
                  <a:defRPr/>
                </a:pPr>
                <a:r>
                  <a:rPr lang="en-US" sz="1200" dirty="0"/>
                  <a:t>Neighborhood Poverty Level</a:t>
                </a:r>
              </a:p>
            </c:rich>
          </c:tx>
          <c:layout>
            <c:manualLayout>
              <c:xMode val="edge"/>
              <c:yMode val="edge"/>
              <c:x val="0.40011108793011352"/>
              <c:y val="0.9578854207181996"/>
            </c:manualLayout>
          </c:layout>
          <c:overlay val="0"/>
        </c:title>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8639872"/>
        <c:crosses val="autoZero"/>
        <c:auto val="1"/>
        <c:lblAlgn val="ctr"/>
        <c:lblOffset val="100"/>
        <c:noMultiLvlLbl val="0"/>
      </c:catAx>
      <c:valAx>
        <c:axId val="168639872"/>
        <c:scaling>
          <c:orientation val="minMax"/>
          <c:max val="13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chronic hepatitis B rate per 100,000</a:t>
                </a:r>
                <a:endParaRPr lang="en-US" sz="1200" dirty="0">
                  <a:effectLst/>
                </a:endParaRPr>
              </a:p>
            </c:rich>
          </c:tx>
          <c:layout>
            <c:manualLayout>
              <c:xMode val="edge"/>
              <c:yMode val="edge"/>
              <c:x val="3.4450124738748937E-3"/>
              <c:y val="0.11247509638530638"/>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86379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3174420483458E-2"/>
          <c:y val="7.4399272042112427E-2"/>
          <c:w val="0.90076205656985897"/>
          <c:h val="0.86933453875548528"/>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2.528452689642861E-2"/>
                  <c:y val="3.485321855163510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B7A6-4235-AA5A-03D0BC3AF293}"/>
                </c:ext>
              </c:extLst>
            </c:dLbl>
            <c:dLbl>
              <c:idx val="1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0E7-47C0-B3F5-F719F671DD42}"/>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Sheet1!$B$2:$B$13</c:f>
              <c:numCache>
                <c:formatCode>0</c:formatCode>
                <c:ptCount val="12"/>
                <c:pt idx="0">
                  <c:v>314.7</c:v>
                </c:pt>
                <c:pt idx="1">
                  <c:v>347.3</c:v>
                </c:pt>
                <c:pt idx="2">
                  <c:v>269.3</c:v>
                </c:pt>
                <c:pt idx="3">
                  <c:v>206.9</c:v>
                </c:pt>
                <c:pt idx="4">
                  <c:v>180.9</c:v>
                </c:pt>
                <c:pt idx="5">
                  <c:v>146.1</c:v>
                </c:pt>
                <c:pt idx="6">
                  <c:v>124.6</c:v>
                </c:pt>
                <c:pt idx="7">
                  <c:v>116.1</c:v>
                </c:pt>
                <c:pt idx="8">
                  <c:v>123.2</c:v>
                </c:pt>
                <c:pt idx="9">
                  <c:v>111.6</c:v>
                </c:pt>
                <c:pt idx="10">
                  <c:v>183.4</c:v>
                </c:pt>
                <c:pt idx="11">
                  <c:v>90.5</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3.3269114337406057E-2"/>
                  <c:y val="-2.489515610831078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B7A6-4235-AA5A-03D0BC3AF293}"/>
                </c:ext>
              </c:extLst>
            </c:dLbl>
            <c:dLbl>
              <c:idx val="11"/>
              <c:layout>
                <c:manualLayout>
                  <c:x val="-1.3307645734962413E-3"/>
                  <c:y val="-2.2405640497479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0E7-47C0-B3F5-F719F671DD42}"/>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Sheet1!$C$2:$C$13</c:f>
              <c:numCache>
                <c:formatCode>0</c:formatCode>
                <c:ptCount val="12"/>
                <c:pt idx="0">
                  <c:v>145.80000000000001</c:v>
                </c:pt>
                <c:pt idx="1">
                  <c:v>145.6</c:v>
                </c:pt>
                <c:pt idx="2">
                  <c:v>137.80000000000001</c:v>
                </c:pt>
                <c:pt idx="3">
                  <c:v>110.5</c:v>
                </c:pt>
                <c:pt idx="4">
                  <c:v>98.5</c:v>
                </c:pt>
                <c:pt idx="5">
                  <c:v>84</c:v>
                </c:pt>
                <c:pt idx="6">
                  <c:v>73.3</c:v>
                </c:pt>
                <c:pt idx="7">
                  <c:v>67.2</c:v>
                </c:pt>
                <c:pt idx="8">
                  <c:v>74.5</c:v>
                </c:pt>
                <c:pt idx="9">
                  <c:v>72.2</c:v>
                </c:pt>
                <c:pt idx="10">
                  <c:v>129.5</c:v>
                </c:pt>
                <c:pt idx="11">
                  <c:v>56.6</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2.5284526896428586E-2"/>
                  <c:y val="-1.99161248866487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B7A6-4235-AA5A-03D0BC3AF293}"/>
                </c:ext>
              </c:extLst>
            </c:dLbl>
            <c:dLbl>
              <c:idx val="11"/>
              <c:layout>
                <c:manualLayout>
                  <c:x val="-4.3066475567476786E-4"/>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B0E7-47C0-B3F5-F719F671DD42}"/>
                </c:ext>
              </c:extLst>
            </c:dLbl>
            <c:dLbl>
              <c:idx val="1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1B6-41C6-98A5-21038B323602}"/>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Sheet1!$D$2:$D$13</c:f>
              <c:numCache>
                <c:formatCode>0</c:formatCode>
                <c:ptCount val="12"/>
                <c:pt idx="0">
                  <c:v>175.3</c:v>
                </c:pt>
                <c:pt idx="1">
                  <c:v>166.5</c:v>
                </c:pt>
                <c:pt idx="2">
                  <c:v>153.69999999999999</c:v>
                </c:pt>
                <c:pt idx="3">
                  <c:v>109.8</c:v>
                </c:pt>
                <c:pt idx="4">
                  <c:v>114.8</c:v>
                </c:pt>
                <c:pt idx="5">
                  <c:v>98.5</c:v>
                </c:pt>
                <c:pt idx="6">
                  <c:v>88.6</c:v>
                </c:pt>
                <c:pt idx="7">
                  <c:v>80.400000000000006</c:v>
                </c:pt>
                <c:pt idx="8">
                  <c:v>90</c:v>
                </c:pt>
                <c:pt idx="9">
                  <c:v>82.8</c:v>
                </c:pt>
                <c:pt idx="10">
                  <c:v>128.30000000000001</c:v>
                </c:pt>
                <c:pt idx="11">
                  <c:v>53</c:v>
                </c:pt>
              </c:numCache>
            </c:numRef>
          </c:val>
          <c:smooth val="0"/>
          <c:extLst xmlns:c16r2="http://schemas.microsoft.com/office/drawing/2015/06/chart">
            <c:ext xmlns:c16="http://schemas.microsoft.com/office/drawing/2014/chart" uri="{C3380CC4-5D6E-409C-BE32-E72D297353CC}">
              <c16:uniqueId val="{00000008-4779-4A06-9372-AD831E09E051}"/>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dLbls>
            <c:dLbl>
              <c:idx val="0"/>
              <c:layout>
                <c:manualLayout>
                  <c:x val="-3.3269114337406057E-2"/>
                  <c:y val="2.2405640497479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B7A6-4235-AA5A-03D0BC3AF293}"/>
                </c:ext>
              </c:extLst>
            </c:dLbl>
            <c:dLbl>
              <c:idx val="11"/>
              <c:layout>
                <c:manualLayout>
                  <c:x val="0"/>
                  <c:y val="1.742660927581755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B0E7-47C0-B3F5-F719F671DD42}"/>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Sheet1!$E$2:$E$13</c:f>
              <c:numCache>
                <c:formatCode>0</c:formatCode>
                <c:ptCount val="12"/>
                <c:pt idx="0">
                  <c:v>87.8</c:v>
                </c:pt>
                <c:pt idx="1">
                  <c:v>87.5</c:v>
                </c:pt>
                <c:pt idx="2">
                  <c:v>83.5</c:v>
                </c:pt>
                <c:pt idx="3">
                  <c:v>75.2</c:v>
                </c:pt>
                <c:pt idx="4">
                  <c:v>64.3</c:v>
                </c:pt>
                <c:pt idx="5">
                  <c:v>61.5</c:v>
                </c:pt>
                <c:pt idx="6">
                  <c:v>53.2</c:v>
                </c:pt>
                <c:pt idx="7">
                  <c:v>48.4</c:v>
                </c:pt>
                <c:pt idx="8">
                  <c:v>54.4</c:v>
                </c:pt>
                <c:pt idx="9">
                  <c:v>48.8</c:v>
                </c:pt>
                <c:pt idx="10">
                  <c:v>92.6</c:v>
                </c:pt>
                <c:pt idx="11">
                  <c:v>37.5</c:v>
                </c:pt>
              </c:numCache>
            </c:numRef>
          </c:val>
          <c:smooth val="0"/>
          <c:extLst xmlns:c16r2="http://schemas.microsoft.com/office/drawing/2015/06/chart">
            <c:ext xmlns:c16="http://schemas.microsoft.com/office/drawing/2014/chart" uri="{C3380CC4-5D6E-409C-BE32-E72D297353CC}">
              <c16:uniqueId val="{00000009-4779-4A06-9372-AD831E09E051}"/>
            </c:ext>
          </c:extLst>
        </c:ser>
        <c:ser>
          <c:idx val="4"/>
          <c:order val="4"/>
          <c:tx>
            <c:strRef>
              <c:f>Sheet1!$F$1</c:f>
              <c:strCache>
                <c:ptCount val="1"/>
                <c:pt idx="0">
                  <c:v>Staten Island</c:v>
                </c:pt>
              </c:strCache>
            </c:strRef>
          </c:tx>
          <c:marker>
            <c:symbol val="square"/>
            <c:size val="7"/>
          </c:marker>
          <c:dLbls>
            <c:dLbl>
              <c:idx val="0"/>
              <c:layout>
                <c:manualLayout>
                  <c:x val="-2.5284526896428586E-2"/>
                  <c:y val="-2.24056404974798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B7A6-4235-AA5A-03D0BC3AF293}"/>
                </c:ext>
              </c:extLst>
            </c:dLbl>
            <c:dLbl>
              <c:idx val="11"/>
              <c:layout>
                <c:manualLayout>
                  <c:x val="-1.3307645734962413E-3"/>
                  <c:y val="4.979031221662157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B0E7-47C0-B3F5-F719F671DD42}"/>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Sheet1!$F$2:$F$13</c:f>
              <c:numCache>
                <c:formatCode>0</c:formatCode>
                <c:ptCount val="12"/>
                <c:pt idx="0">
                  <c:v>105</c:v>
                </c:pt>
                <c:pt idx="1">
                  <c:v>95.2</c:v>
                </c:pt>
                <c:pt idx="2">
                  <c:v>95</c:v>
                </c:pt>
                <c:pt idx="3">
                  <c:v>71</c:v>
                </c:pt>
                <c:pt idx="4">
                  <c:v>77.599999999999994</c:v>
                </c:pt>
                <c:pt idx="5">
                  <c:v>73.599999999999994</c:v>
                </c:pt>
                <c:pt idx="6">
                  <c:v>60</c:v>
                </c:pt>
                <c:pt idx="7">
                  <c:v>49.1</c:v>
                </c:pt>
                <c:pt idx="8">
                  <c:v>59.3</c:v>
                </c:pt>
                <c:pt idx="9">
                  <c:v>51.8</c:v>
                </c:pt>
                <c:pt idx="10">
                  <c:v>99.2</c:v>
                </c:pt>
                <c:pt idx="11">
                  <c:v>44.6</c:v>
                </c:pt>
              </c:numCache>
            </c:numRef>
          </c:val>
          <c:smooth val="0"/>
          <c:extLst xmlns:c16r2="http://schemas.microsoft.com/office/drawing/2015/06/chart">
            <c:ext xmlns:c16="http://schemas.microsoft.com/office/drawing/2014/chart" uri="{C3380CC4-5D6E-409C-BE32-E72D297353CC}">
              <c16:uniqueId val="{0000000A-4779-4A06-9372-AD831E09E051}"/>
            </c:ext>
          </c:extLst>
        </c:ser>
        <c:dLbls>
          <c:showLegendKey val="0"/>
          <c:showVal val="0"/>
          <c:showCatName val="0"/>
          <c:showSerName val="0"/>
          <c:showPercent val="0"/>
          <c:showBubbleSize val="0"/>
        </c:dLbls>
        <c:marker val="1"/>
        <c:smooth val="0"/>
        <c:axId val="168912384"/>
        <c:axId val="168913920"/>
      </c:lineChart>
      <c:catAx>
        <c:axId val="16891238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8913920"/>
        <c:crosses val="autoZero"/>
        <c:auto val="1"/>
        <c:lblAlgn val="ctr"/>
        <c:lblOffset val="100"/>
        <c:noMultiLvlLbl val="0"/>
      </c:catAx>
      <c:valAx>
        <c:axId val="168913920"/>
        <c:scaling>
          <c:orientation val="minMax"/>
          <c:max val="35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chronic hepatitis C rate per 100,000</a:t>
                </a:r>
                <a:endParaRPr lang="en-US" sz="1200" dirty="0">
                  <a:effectLst/>
                  <a:latin typeface="+mn-lt"/>
                </a:endParaRPr>
              </a:p>
            </c:rich>
          </c:tx>
          <c:layout>
            <c:manualLayout>
              <c:xMode val="edge"/>
              <c:yMode val="edge"/>
              <c:x val="3.778637896444721E-3"/>
              <c:y val="0.139679860053938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89123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00521435448114"/>
          <c:y val="5.9394743870830539E-2"/>
          <c:w val="0.88389594882037392"/>
          <c:h val="0.64532943576110113"/>
        </c:manualLayout>
      </c:layout>
      <c:barChart>
        <c:barDir val="col"/>
        <c:grouping val="clustered"/>
        <c:varyColors val="0"/>
        <c:ser>
          <c:idx val="0"/>
          <c:order val="0"/>
          <c:tx>
            <c:strRef>
              <c:f>Sheet1!$B$1</c:f>
              <c:strCache>
                <c:ptCount val="1"/>
                <c:pt idx="0">
                  <c:v>Chronic hepatitis C rate</c:v>
                </c:pt>
              </c:strCache>
            </c:strRef>
          </c:tx>
          <c:spPr>
            <a:solidFill>
              <a:srgbClr val="1F78B4"/>
            </a:solidFill>
            <a:ln>
              <a:solidFill>
                <a:schemeClr val="bg1">
                  <a:lumMod val="50000"/>
                </a:schemeClr>
              </a:solidFill>
            </a:ln>
          </c:spPr>
          <c:invertIfNegative val="0"/>
          <c:dPt>
            <c:idx val="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1-214C-42CD-9F4B-40ACA1907BB6}"/>
              </c:ext>
            </c:extLst>
          </c:dPt>
          <c:dPt>
            <c:idx val="1"/>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3-214C-42CD-9F4B-40ACA1907BB6}"/>
              </c:ext>
            </c:extLst>
          </c:dPt>
          <c:dPt>
            <c:idx val="2"/>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5-214C-42CD-9F4B-40ACA1907BB6}"/>
              </c:ext>
            </c:extLst>
          </c:dPt>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Mott Haven (107)</c:v>
                </c:pt>
                <c:pt idx="1">
                  <c:v>Morrisania (106)</c:v>
                </c:pt>
                <c:pt idx="2">
                  <c:v>Crotona (105)</c:v>
                </c:pt>
                <c:pt idx="3">
                  <c:v>Fordham (103)</c:v>
                </c:pt>
                <c:pt idx="4">
                  <c:v>Pelham (104)</c:v>
                </c:pt>
                <c:pt idx="5">
                  <c:v>Kingsbridge (101)</c:v>
                </c:pt>
                <c:pt idx="6">
                  <c:v>Northeast Bronx (102)</c:v>
                </c:pt>
              </c:strCache>
            </c:strRef>
          </c:cat>
          <c:val>
            <c:numRef>
              <c:f>Sheet1!$B$2:$B$8</c:f>
              <c:numCache>
                <c:formatCode>General</c:formatCode>
                <c:ptCount val="7"/>
                <c:pt idx="0">
                  <c:v>119.4</c:v>
                </c:pt>
                <c:pt idx="1">
                  <c:v>114.8</c:v>
                </c:pt>
                <c:pt idx="2">
                  <c:v>107.5</c:v>
                </c:pt>
                <c:pt idx="3">
                  <c:v>76.7</c:v>
                </c:pt>
                <c:pt idx="4">
                  <c:v>50</c:v>
                </c:pt>
                <c:pt idx="5">
                  <c:v>44</c:v>
                </c:pt>
                <c:pt idx="6">
                  <c:v>36.200000000000003</c:v>
                </c:pt>
              </c:numCache>
            </c:numRef>
          </c:val>
          <c:extLst xmlns:c16r2="http://schemas.microsoft.com/office/drawing/2015/06/chart">
            <c:ext xmlns:c16="http://schemas.microsoft.com/office/drawing/2014/chart" uri="{C3380CC4-5D6E-409C-BE32-E72D297353CC}">
              <c16:uniqueId val="{00000006-214C-42CD-9F4B-40ACA1907BB6}"/>
            </c:ext>
          </c:extLst>
        </c:ser>
        <c:dLbls>
          <c:showLegendKey val="0"/>
          <c:showVal val="0"/>
          <c:showCatName val="0"/>
          <c:showSerName val="0"/>
          <c:showPercent val="0"/>
          <c:showBubbleSize val="0"/>
        </c:dLbls>
        <c:gapWidth val="70"/>
        <c:axId val="169022592"/>
        <c:axId val="169024128"/>
      </c:barChart>
      <c:dateAx>
        <c:axId val="169022592"/>
        <c:scaling>
          <c:orientation val="minMax"/>
        </c:scaling>
        <c:delete val="0"/>
        <c:axPos val="b"/>
        <c:numFmt formatCode="General" sourceLinked="0"/>
        <c:majorTickMark val="out"/>
        <c:minorTickMark val="none"/>
        <c:tickLblPos val="nextTo"/>
        <c:txPr>
          <a:bodyPr/>
          <a:lstStyle/>
          <a:p>
            <a:pPr>
              <a:defRPr sz="1100"/>
            </a:pPr>
            <a:endParaRPr lang="en-US"/>
          </a:p>
        </c:txPr>
        <c:crossAx val="169024128"/>
        <c:crosses val="autoZero"/>
        <c:auto val="0"/>
        <c:lblOffset val="100"/>
        <c:baseTimeUnit val="days"/>
        <c:minorUnit val="1"/>
      </c:dateAx>
      <c:valAx>
        <c:axId val="169024128"/>
        <c:scaling>
          <c:orientation val="minMax"/>
          <c:max val="120"/>
          <c:min val="0"/>
        </c:scaling>
        <c:delete val="0"/>
        <c:axPos val="l"/>
        <c:title>
          <c:tx>
            <c:rich>
              <a:bodyPr rot="-5400000" vert="horz"/>
              <a:lstStyle/>
              <a:p>
                <a:pPr>
                  <a:defRPr sz="1400"/>
                </a:pPr>
                <a:r>
                  <a:rPr lang="en-US" sz="1100" b="1" i="0" baseline="0" dirty="0">
                    <a:effectLst/>
                  </a:rPr>
                  <a:t>Age-adjusted chronic hepatitis C rate per 100,000</a:t>
                </a:r>
                <a:endParaRPr lang="en-US" sz="1100" dirty="0">
                  <a:effectLst/>
                </a:endParaRPr>
              </a:p>
            </c:rich>
          </c:tx>
          <c:layout>
            <c:manualLayout>
              <c:xMode val="edge"/>
              <c:yMode val="edge"/>
              <c:x val="4.2193768711983916E-3"/>
              <c:y val="4.4893267544143203E-2"/>
            </c:manualLayout>
          </c:layout>
          <c:overlay val="0"/>
        </c:title>
        <c:numFmt formatCode="0" sourceLinked="0"/>
        <c:majorTickMark val="out"/>
        <c:minorTickMark val="none"/>
        <c:tickLblPos val="nextTo"/>
        <c:txPr>
          <a:bodyPr/>
          <a:lstStyle/>
          <a:p>
            <a:pPr>
              <a:defRPr sz="1000"/>
            </a:pPr>
            <a:endParaRPr lang="en-US"/>
          </a:p>
        </c:txPr>
        <c:crossAx val="1690225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17163224475857E-2"/>
          <c:y val="2.9204957994257014E-2"/>
          <c:w val="0.89288456898469071"/>
          <c:h val="0.90307929283854682"/>
        </c:manualLayout>
      </c:layout>
      <c:barChart>
        <c:barDir val="col"/>
        <c:grouping val="clustered"/>
        <c:varyColors val="0"/>
        <c:ser>
          <c:idx val="0"/>
          <c:order val="0"/>
          <c:tx>
            <c:strRef>
              <c:f>Sheet1!$B$1</c:f>
              <c:strCache>
                <c:ptCount val="1"/>
                <c:pt idx="0">
                  <c:v>Chronic hepatitis C rate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6-BED0-42C8-B5A3-CDD8C7824B6B}"/>
              </c:ext>
            </c:extLst>
          </c:dPt>
          <c:dPt>
            <c:idx val="10"/>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0-19</c:v>
                </c:pt>
                <c:pt idx="1">
                  <c:v>20-29</c:v>
                </c:pt>
                <c:pt idx="2">
                  <c:v>20-39</c:v>
                </c:pt>
                <c:pt idx="3">
                  <c:v>40-49</c:v>
                </c:pt>
                <c:pt idx="4">
                  <c:v>50-59</c:v>
                </c:pt>
                <c:pt idx="5">
                  <c:v>60-69</c:v>
                </c:pt>
                <c:pt idx="6">
                  <c:v>70-79</c:v>
                </c:pt>
                <c:pt idx="7">
                  <c:v>80+</c:v>
                </c:pt>
                <c:pt idx="9">
                  <c:v>Male</c:v>
                </c:pt>
                <c:pt idx="10">
                  <c:v>Female</c:v>
                </c:pt>
              </c:strCache>
            </c:strRef>
          </c:cat>
          <c:val>
            <c:numRef>
              <c:f>Sheet1!$B$2:$B$12</c:f>
              <c:numCache>
                <c:formatCode>0.0</c:formatCode>
                <c:ptCount val="11"/>
                <c:pt idx="0">
                  <c:v>3.2</c:v>
                </c:pt>
                <c:pt idx="1">
                  <c:v>50.5</c:v>
                </c:pt>
                <c:pt idx="2">
                  <c:v>72.900000000000006</c:v>
                </c:pt>
                <c:pt idx="3">
                  <c:v>76.900000000000006</c:v>
                </c:pt>
                <c:pt idx="4">
                  <c:v>104.5</c:v>
                </c:pt>
                <c:pt idx="5">
                  <c:v>122.5</c:v>
                </c:pt>
                <c:pt idx="6">
                  <c:v>76.2</c:v>
                </c:pt>
                <c:pt idx="7">
                  <c:v>57.9</c:v>
                </c:pt>
                <c:pt idx="9">
                  <c:v>75.8</c:v>
                </c:pt>
                <c:pt idx="10">
                  <c:v>40.9</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69148416"/>
        <c:axId val="169149952"/>
      </c:barChart>
      <c:catAx>
        <c:axId val="16914841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9149952"/>
        <c:crosses val="autoZero"/>
        <c:auto val="1"/>
        <c:lblAlgn val="ctr"/>
        <c:lblOffset val="100"/>
        <c:noMultiLvlLbl val="0"/>
      </c:catAx>
      <c:valAx>
        <c:axId val="169149952"/>
        <c:scaling>
          <c:orientation val="minMax"/>
          <c:max val="125"/>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chronic hepatitis C rate per 100,000</a:t>
                </a:r>
                <a:endParaRPr lang="en-US" sz="1200" dirty="0">
                  <a:effectLst/>
                </a:endParaRPr>
              </a:p>
            </c:rich>
          </c:tx>
          <c:layout>
            <c:manualLayout>
              <c:xMode val="edge"/>
              <c:yMode val="edge"/>
              <c:x val="3.4449765083077399E-3"/>
              <c:y val="0.14020540925449371"/>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9148416"/>
        <c:crosses val="autoZero"/>
        <c:crossBetween val="between"/>
        <c:majorUnit val="25"/>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670241706165059E-2"/>
          <c:y val="2.9204957994257014E-2"/>
          <c:w val="0.85994042681845007"/>
          <c:h val="0.84719561057913328"/>
        </c:manualLayout>
      </c:layout>
      <c:barChart>
        <c:barDir val="col"/>
        <c:grouping val="clustered"/>
        <c:varyColors val="0"/>
        <c:ser>
          <c:idx val="0"/>
          <c:order val="0"/>
          <c:tx>
            <c:strRef>
              <c:f>Sheet1!$B$1</c:f>
              <c:strCache>
                <c:ptCount val="1"/>
                <c:pt idx="0">
                  <c:v>Chronic hepatitis C rate</c:v>
                </c:pt>
              </c:strCache>
            </c:strRef>
          </c:tx>
          <c:spPr>
            <a:solidFill>
              <a:schemeClr val="accent2"/>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extLst xmlns:c16r2="http://schemas.microsoft.com/office/drawing/2015/06/chart">
              <c:ext xmlns:c16="http://schemas.microsoft.com/office/drawing/2014/chart" uri="{C3380CC4-5D6E-409C-BE32-E72D297353CC}">
                <c16:uniqueId val="{0000000C-FC73-48A0-9140-3DE1B998C2D9}"/>
              </c:ext>
            </c:extLst>
          </c:dPt>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Low (&lt;10% of residents have incomes below 100% of the FPL*)</c:v>
                </c:pt>
                <c:pt idx="1">
                  <c:v>Medium (10-19% of residents have incomes below 100% of the FPL)</c:v>
                </c:pt>
                <c:pt idx="2">
                  <c:v>High (20-29% of residents have incomes below 100% of the FPL)</c:v>
                </c:pt>
                <c:pt idx="3">
                  <c:v>Very high (≥30% of residents have incomes below 100% of the FPL)</c:v>
                </c:pt>
              </c:strCache>
            </c:strRef>
          </c:cat>
          <c:val>
            <c:numRef>
              <c:f>Sheet1!$B$2:$B$5</c:f>
              <c:numCache>
                <c:formatCode>General</c:formatCode>
                <c:ptCount val="4"/>
                <c:pt idx="0">
                  <c:v>28.7</c:v>
                </c:pt>
                <c:pt idx="1">
                  <c:v>50.6</c:v>
                </c:pt>
                <c:pt idx="2">
                  <c:v>59.5</c:v>
                </c:pt>
                <c:pt idx="3">
                  <c:v>83</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75435776"/>
        <c:axId val="175437696"/>
      </c:barChart>
      <c:catAx>
        <c:axId val="175435776"/>
        <c:scaling>
          <c:orientation val="minMax"/>
        </c:scaling>
        <c:delete val="0"/>
        <c:axPos val="b"/>
        <c:title>
          <c:tx>
            <c:rich>
              <a:bodyPr/>
              <a:lstStyle/>
              <a:p>
                <a:pPr>
                  <a:defRPr/>
                </a:pPr>
                <a:r>
                  <a:rPr lang="en-US" sz="1200" dirty="0"/>
                  <a:t>Neighborhood Poverty Level</a:t>
                </a:r>
              </a:p>
            </c:rich>
          </c:tx>
          <c:layout>
            <c:manualLayout>
              <c:xMode val="edge"/>
              <c:yMode val="edge"/>
              <c:x val="0.40011108793011352"/>
              <c:y val="0.9578854207181996"/>
            </c:manualLayout>
          </c:layout>
          <c:overlay val="0"/>
        </c:title>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75437696"/>
        <c:crosses val="autoZero"/>
        <c:auto val="1"/>
        <c:lblAlgn val="ctr"/>
        <c:lblOffset val="100"/>
        <c:noMultiLvlLbl val="0"/>
      </c:catAx>
      <c:valAx>
        <c:axId val="175437696"/>
        <c:scaling>
          <c:orientation val="minMax"/>
          <c:max val="10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chronic hepatitis C rate per 100,000</a:t>
                </a:r>
                <a:endParaRPr lang="en-US" sz="1200" dirty="0">
                  <a:effectLst/>
                </a:endParaRPr>
              </a:p>
            </c:rich>
          </c:tx>
          <c:layout>
            <c:manualLayout>
              <c:xMode val="edge"/>
              <c:yMode val="edge"/>
              <c:x val="3.4450124738748937E-3"/>
              <c:y val="9.2591345871577593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5435776"/>
        <c:crosses val="autoZero"/>
        <c:crossBetween val="between"/>
        <c:majorUnit val="2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498564048546127E-2"/>
          <c:y val="7.4399272042112427E-2"/>
          <c:w val="0.90874664279128947"/>
          <c:h val="0.86933453875548528"/>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2.4342491832061074E-2"/>
                  <c:y val="-1.99161248866486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C0E-43DC-9A7B-E55AD9F33647}"/>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C0E-43DC-9A7B-E55AD9F33647}"/>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1FB-40D0-865E-909D22CA772F}"/>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5C0E-43DC-9A7B-E55AD9F33647}"/>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C0E-43DC-9A7B-E55AD9F33647}"/>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1FB-40D0-865E-909D22CA772F}"/>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5C0E-43DC-9A7B-E55AD9F33647}"/>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C0E-43DC-9A7B-E55AD9F33647}"/>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5C0E-43DC-9A7B-E55AD9F33647}"/>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1FB-40D0-865E-909D22CA772F}"/>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5C0E-43DC-9A7B-E55AD9F33647}"/>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5C0E-43DC-9A7B-E55AD9F33647}"/>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1FB-40D0-865E-909D22CA772F}"/>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5C0E-43DC-9A7B-E55AD9F33647}"/>
                </c:ext>
              </c:extLst>
            </c:dLbl>
            <c:dLbl>
              <c:idx val="1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5C0E-43DC-9A7B-E55AD9F33647}"/>
                </c:ext>
              </c:extLst>
            </c:dLbl>
            <c:dLbl>
              <c:idx val="1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5C0E-43DC-9A7B-E55AD9F33647}"/>
                </c:ext>
              </c:extLst>
            </c:dLbl>
            <c:dLbl>
              <c:idx val="1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5C0E-43DC-9A7B-E55AD9F33647}"/>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0.0</c:formatCode>
                <c:ptCount val="18"/>
                <c:pt idx="0">
                  <c:v>1</c:v>
                </c:pt>
                <c:pt idx="1">
                  <c:v>0.8</c:v>
                </c:pt>
                <c:pt idx="2">
                  <c:v>0.8</c:v>
                </c:pt>
                <c:pt idx="3">
                  <c:v>1.5</c:v>
                </c:pt>
                <c:pt idx="4">
                  <c:v>0.6</c:v>
                </c:pt>
                <c:pt idx="5">
                  <c:v>1.6</c:v>
                </c:pt>
                <c:pt idx="6">
                  <c:v>4.7</c:v>
                </c:pt>
                <c:pt idx="7">
                  <c:v>4.5</c:v>
                </c:pt>
                <c:pt idx="8">
                  <c:v>2.7</c:v>
                </c:pt>
                <c:pt idx="9">
                  <c:v>5.5</c:v>
                </c:pt>
                <c:pt idx="10">
                  <c:v>3.8</c:v>
                </c:pt>
                <c:pt idx="11">
                  <c:v>4.4000000000000004</c:v>
                </c:pt>
                <c:pt idx="12">
                  <c:v>3.1</c:v>
                </c:pt>
                <c:pt idx="13">
                  <c:v>4.8</c:v>
                </c:pt>
                <c:pt idx="14">
                  <c:v>4.5</c:v>
                </c:pt>
                <c:pt idx="15">
                  <c:v>15.3</c:v>
                </c:pt>
                <c:pt idx="16">
                  <c:v>5.5</c:v>
                </c:pt>
                <c:pt idx="17">
                  <c:v>7</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17"/>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BF81-43AB-81A8-102EA35F0CB1}"/>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Sheet1!$C$2:$C$19</c:f>
              <c:numCache>
                <c:formatCode>0.0</c:formatCode>
                <c:ptCount val="18"/>
                <c:pt idx="0">
                  <c:v>0.3</c:v>
                </c:pt>
                <c:pt idx="1">
                  <c:v>0.6</c:v>
                </c:pt>
                <c:pt idx="2">
                  <c:v>1.1000000000000001</c:v>
                </c:pt>
                <c:pt idx="3">
                  <c:v>0.9</c:v>
                </c:pt>
                <c:pt idx="4">
                  <c:v>0.8</c:v>
                </c:pt>
                <c:pt idx="5">
                  <c:v>0.9</c:v>
                </c:pt>
                <c:pt idx="6">
                  <c:v>1.5</c:v>
                </c:pt>
                <c:pt idx="7">
                  <c:v>1.8</c:v>
                </c:pt>
                <c:pt idx="8">
                  <c:v>1.8</c:v>
                </c:pt>
                <c:pt idx="9">
                  <c:v>2.2000000000000002</c:v>
                </c:pt>
                <c:pt idx="10">
                  <c:v>1.7</c:v>
                </c:pt>
                <c:pt idx="11">
                  <c:v>2.2999999999999998</c:v>
                </c:pt>
                <c:pt idx="12">
                  <c:v>1.7</c:v>
                </c:pt>
                <c:pt idx="13">
                  <c:v>2.7</c:v>
                </c:pt>
                <c:pt idx="14">
                  <c:v>2.4</c:v>
                </c:pt>
                <c:pt idx="15">
                  <c:v>2.2000000000000002</c:v>
                </c:pt>
                <c:pt idx="16">
                  <c:v>2.1</c:v>
                </c:pt>
                <c:pt idx="17">
                  <c:v>3.2</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17"/>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F81-43AB-81A8-102EA35F0CB1}"/>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Sheet1!$D$2:$D$19</c:f>
              <c:numCache>
                <c:formatCode>0.0</c:formatCode>
                <c:ptCount val="18"/>
                <c:pt idx="0">
                  <c:v>0.7</c:v>
                </c:pt>
                <c:pt idx="1">
                  <c:v>0.7</c:v>
                </c:pt>
                <c:pt idx="2">
                  <c:v>0.8</c:v>
                </c:pt>
                <c:pt idx="3">
                  <c:v>1.1000000000000001</c:v>
                </c:pt>
                <c:pt idx="4">
                  <c:v>1.8</c:v>
                </c:pt>
                <c:pt idx="5">
                  <c:v>2.6</c:v>
                </c:pt>
                <c:pt idx="6">
                  <c:v>2.5</c:v>
                </c:pt>
                <c:pt idx="7">
                  <c:v>2.6</c:v>
                </c:pt>
                <c:pt idx="8">
                  <c:v>2.2000000000000002</c:v>
                </c:pt>
                <c:pt idx="9">
                  <c:v>2.6</c:v>
                </c:pt>
                <c:pt idx="10">
                  <c:v>2.2000000000000002</c:v>
                </c:pt>
                <c:pt idx="11">
                  <c:v>2.2999999999999998</c:v>
                </c:pt>
                <c:pt idx="12">
                  <c:v>2.5</c:v>
                </c:pt>
                <c:pt idx="13">
                  <c:v>5</c:v>
                </c:pt>
                <c:pt idx="14">
                  <c:v>2.1</c:v>
                </c:pt>
                <c:pt idx="15">
                  <c:v>4.7</c:v>
                </c:pt>
                <c:pt idx="16">
                  <c:v>3.5</c:v>
                </c:pt>
                <c:pt idx="17">
                  <c:v>5.6</c:v>
                </c:pt>
              </c:numCache>
            </c:numRef>
          </c:val>
          <c:smooth val="0"/>
          <c:extLst xmlns:c16r2="http://schemas.microsoft.com/office/drawing/2015/06/chart">
            <c:ext xmlns:c16="http://schemas.microsoft.com/office/drawing/2014/chart" uri="{C3380CC4-5D6E-409C-BE32-E72D297353CC}">
              <c16:uniqueId val="{00000008-4779-4A06-9372-AD831E09E051}"/>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dLbls>
            <c:dLbl>
              <c:idx val="17"/>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BF81-43AB-81A8-102EA35F0CB1}"/>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Sheet1!$E$2:$E$19</c:f>
              <c:numCache>
                <c:formatCode>0.0</c:formatCode>
                <c:ptCount val="18"/>
                <c:pt idx="0">
                  <c:v>0.6</c:v>
                </c:pt>
                <c:pt idx="1">
                  <c:v>0.4</c:v>
                </c:pt>
                <c:pt idx="2">
                  <c:v>0.8</c:v>
                </c:pt>
                <c:pt idx="3">
                  <c:v>0.5</c:v>
                </c:pt>
                <c:pt idx="4">
                  <c:v>0.7</c:v>
                </c:pt>
                <c:pt idx="5">
                  <c:v>1.5</c:v>
                </c:pt>
                <c:pt idx="6">
                  <c:v>2</c:v>
                </c:pt>
                <c:pt idx="7">
                  <c:v>1.4</c:v>
                </c:pt>
                <c:pt idx="8">
                  <c:v>0.9</c:v>
                </c:pt>
                <c:pt idx="9">
                  <c:v>2</c:v>
                </c:pt>
                <c:pt idx="10">
                  <c:v>1.2</c:v>
                </c:pt>
                <c:pt idx="11">
                  <c:v>2.1</c:v>
                </c:pt>
                <c:pt idx="12">
                  <c:v>1.5</c:v>
                </c:pt>
                <c:pt idx="13">
                  <c:v>2.2999999999999998</c:v>
                </c:pt>
                <c:pt idx="14">
                  <c:v>1.9</c:v>
                </c:pt>
                <c:pt idx="15">
                  <c:v>2.1</c:v>
                </c:pt>
                <c:pt idx="16">
                  <c:v>2</c:v>
                </c:pt>
                <c:pt idx="17">
                  <c:v>4.3</c:v>
                </c:pt>
              </c:numCache>
            </c:numRef>
          </c:val>
          <c:smooth val="0"/>
          <c:extLst xmlns:c16r2="http://schemas.microsoft.com/office/drawing/2015/06/chart">
            <c:ext xmlns:c16="http://schemas.microsoft.com/office/drawing/2014/chart" uri="{C3380CC4-5D6E-409C-BE32-E72D297353CC}">
              <c16:uniqueId val="{00000009-4779-4A06-9372-AD831E09E051}"/>
            </c:ext>
          </c:extLst>
        </c:ser>
        <c:ser>
          <c:idx val="4"/>
          <c:order val="4"/>
          <c:tx>
            <c:strRef>
              <c:f>Sheet1!$F$1</c:f>
              <c:strCache>
                <c:ptCount val="1"/>
                <c:pt idx="0">
                  <c:v>Staten Island</c:v>
                </c:pt>
              </c:strCache>
            </c:strRef>
          </c:tx>
          <c:marker>
            <c:symbol val="square"/>
            <c:size val="7"/>
          </c:marker>
          <c:dLbls>
            <c:dLbl>
              <c:idx val="17"/>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BF81-43AB-81A8-102EA35F0CB1}"/>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Sheet1!$F$2:$F$19</c:f>
              <c:numCache>
                <c:formatCode>General</c:formatCode>
                <c:ptCount val="18"/>
                <c:pt idx="0" formatCode="0.0">
                  <c:v>0.7</c:v>
                </c:pt>
                <c:pt idx="2" formatCode="0.0">
                  <c:v>0.2</c:v>
                </c:pt>
                <c:pt idx="3" formatCode="0.0">
                  <c:v>0.8</c:v>
                </c:pt>
                <c:pt idx="4" formatCode="0.0">
                  <c:v>0.7</c:v>
                </c:pt>
                <c:pt idx="5" formatCode="0.0">
                  <c:v>0.6</c:v>
                </c:pt>
                <c:pt idx="6" formatCode="0.0">
                  <c:v>0.7</c:v>
                </c:pt>
                <c:pt idx="7" formatCode="0.0">
                  <c:v>1.4</c:v>
                </c:pt>
                <c:pt idx="8" formatCode="0.0">
                  <c:v>0.6</c:v>
                </c:pt>
                <c:pt idx="9" formatCode="0.0">
                  <c:v>1.7</c:v>
                </c:pt>
                <c:pt idx="10" formatCode="0.0">
                  <c:v>1</c:v>
                </c:pt>
                <c:pt idx="11" formatCode="0.0">
                  <c:v>1.4</c:v>
                </c:pt>
                <c:pt idx="12" formatCode="0.0">
                  <c:v>1.9</c:v>
                </c:pt>
                <c:pt idx="13" formatCode="0.0">
                  <c:v>2.5</c:v>
                </c:pt>
                <c:pt idx="14" formatCode="0.0">
                  <c:v>1.6</c:v>
                </c:pt>
                <c:pt idx="15" formatCode="0.0">
                  <c:v>2.2000000000000002</c:v>
                </c:pt>
                <c:pt idx="16" formatCode="0.0">
                  <c:v>2.9</c:v>
                </c:pt>
                <c:pt idx="17" formatCode="0.0">
                  <c:v>4.8</c:v>
                </c:pt>
              </c:numCache>
            </c:numRef>
          </c:val>
          <c:smooth val="0"/>
          <c:extLst xmlns:c16r2="http://schemas.microsoft.com/office/drawing/2015/06/chart">
            <c:ext xmlns:c16="http://schemas.microsoft.com/office/drawing/2014/chart" uri="{C3380CC4-5D6E-409C-BE32-E72D297353CC}">
              <c16:uniqueId val="{0000000A-4779-4A06-9372-AD831E09E051}"/>
            </c:ext>
          </c:extLst>
        </c:ser>
        <c:dLbls>
          <c:showLegendKey val="0"/>
          <c:showVal val="0"/>
          <c:showCatName val="0"/>
          <c:showSerName val="0"/>
          <c:showPercent val="0"/>
          <c:showBubbleSize val="0"/>
        </c:dLbls>
        <c:marker val="1"/>
        <c:smooth val="0"/>
        <c:axId val="175652864"/>
        <c:axId val="175654400"/>
      </c:lineChart>
      <c:catAx>
        <c:axId val="17565286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5654400"/>
        <c:crosses val="autoZero"/>
        <c:auto val="1"/>
        <c:lblAlgn val="ctr"/>
        <c:lblOffset val="100"/>
        <c:noMultiLvlLbl val="0"/>
      </c:catAx>
      <c:valAx>
        <c:axId val="175654400"/>
        <c:scaling>
          <c:orientation val="minMax"/>
          <c:max val="16"/>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Legionella rate per 100,000</a:t>
                </a:r>
                <a:endParaRPr lang="en-US" sz="1200" dirty="0">
                  <a:effectLst/>
                  <a:latin typeface="+mn-lt"/>
                </a:endParaRPr>
              </a:p>
            </c:rich>
          </c:tx>
          <c:layout>
            <c:manualLayout>
              <c:xMode val="edge"/>
              <c:yMode val="edge"/>
              <c:x val="3.7786234587081696E-3"/>
              <c:y val="0.19942823471388407"/>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5652864"/>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320059357463597E-2"/>
          <c:y val="3.0789771070282881E-2"/>
          <c:w val="0.88239142203917442"/>
          <c:h val="0.67393436893346281"/>
        </c:manualLayout>
      </c:layout>
      <c:barChart>
        <c:barDir val="col"/>
        <c:grouping val="clustered"/>
        <c:varyColors val="0"/>
        <c:ser>
          <c:idx val="0"/>
          <c:order val="0"/>
          <c:tx>
            <c:strRef>
              <c:f>Sheet1!$B$1</c:f>
              <c:strCache>
                <c:ptCount val="1"/>
                <c:pt idx="0">
                  <c:v>Legionella rate</c:v>
                </c:pt>
              </c:strCache>
            </c:strRef>
          </c:tx>
          <c:spPr>
            <a:solidFill>
              <a:srgbClr val="1F78B4"/>
            </a:solidFill>
            <a:ln>
              <a:solidFill>
                <a:schemeClr val="bg1">
                  <a:lumMod val="50000"/>
                </a:schemeClr>
              </a:solidFill>
            </a:ln>
          </c:spPr>
          <c:invertIfNegative val="0"/>
          <c:dPt>
            <c:idx val="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1-214C-42CD-9F4B-40ACA1907BB6}"/>
              </c:ext>
            </c:extLst>
          </c:dPt>
          <c:dPt>
            <c:idx val="1"/>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3-214C-42CD-9F4B-40ACA1907BB6}"/>
              </c:ext>
            </c:extLst>
          </c:dPt>
          <c:dPt>
            <c:idx val="2"/>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5-214C-42CD-9F4B-40ACA1907BB6}"/>
              </c:ext>
            </c:extLst>
          </c:dPt>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Crotona (105)</c:v>
                </c:pt>
                <c:pt idx="1">
                  <c:v>Morrisania (106)</c:v>
                </c:pt>
                <c:pt idx="2">
                  <c:v>Fordham (103)</c:v>
                </c:pt>
                <c:pt idx="3">
                  <c:v>Pelham (104)</c:v>
                </c:pt>
                <c:pt idx="4">
                  <c:v>Northeast Bronx (102)</c:v>
                </c:pt>
                <c:pt idx="5">
                  <c:v>Kingsbridge (101)</c:v>
                </c:pt>
                <c:pt idx="6">
                  <c:v>Mott Haven (107)</c:v>
                </c:pt>
              </c:strCache>
            </c:strRef>
          </c:cat>
          <c:val>
            <c:numRef>
              <c:f>Sheet1!$B$2:$B$8</c:f>
              <c:numCache>
                <c:formatCode>0.0</c:formatCode>
                <c:ptCount val="7"/>
                <c:pt idx="0">
                  <c:v>12.9</c:v>
                </c:pt>
                <c:pt idx="1">
                  <c:v>9</c:v>
                </c:pt>
                <c:pt idx="2">
                  <c:v>7.5</c:v>
                </c:pt>
                <c:pt idx="3">
                  <c:v>5.2</c:v>
                </c:pt>
                <c:pt idx="4">
                  <c:v>5.2</c:v>
                </c:pt>
                <c:pt idx="5">
                  <c:v>5.2</c:v>
                </c:pt>
                <c:pt idx="6">
                  <c:v>3.9</c:v>
                </c:pt>
              </c:numCache>
            </c:numRef>
          </c:val>
          <c:extLst xmlns:c16r2="http://schemas.microsoft.com/office/drawing/2015/06/chart">
            <c:ext xmlns:c16="http://schemas.microsoft.com/office/drawing/2014/chart" uri="{C3380CC4-5D6E-409C-BE32-E72D297353CC}">
              <c16:uniqueId val="{00000006-214C-42CD-9F4B-40ACA1907BB6}"/>
            </c:ext>
          </c:extLst>
        </c:ser>
        <c:dLbls>
          <c:showLegendKey val="0"/>
          <c:showVal val="0"/>
          <c:showCatName val="0"/>
          <c:showSerName val="0"/>
          <c:showPercent val="0"/>
          <c:showBubbleSize val="0"/>
        </c:dLbls>
        <c:gapWidth val="70"/>
        <c:axId val="176267648"/>
        <c:axId val="176269184"/>
      </c:barChart>
      <c:dateAx>
        <c:axId val="176267648"/>
        <c:scaling>
          <c:orientation val="minMax"/>
        </c:scaling>
        <c:delete val="0"/>
        <c:axPos val="b"/>
        <c:numFmt formatCode="General" sourceLinked="0"/>
        <c:majorTickMark val="out"/>
        <c:minorTickMark val="none"/>
        <c:tickLblPos val="nextTo"/>
        <c:txPr>
          <a:bodyPr/>
          <a:lstStyle/>
          <a:p>
            <a:pPr>
              <a:defRPr sz="1100"/>
            </a:pPr>
            <a:endParaRPr lang="en-US"/>
          </a:p>
        </c:txPr>
        <c:crossAx val="176269184"/>
        <c:crosses val="autoZero"/>
        <c:auto val="0"/>
        <c:lblOffset val="100"/>
        <c:baseTimeUnit val="days"/>
        <c:minorUnit val="1"/>
      </c:dateAx>
      <c:valAx>
        <c:axId val="176269184"/>
        <c:scaling>
          <c:orientation val="minMax"/>
          <c:max val="15"/>
          <c:min val="0"/>
        </c:scaling>
        <c:delete val="0"/>
        <c:axPos val="l"/>
        <c:title>
          <c:tx>
            <c:rich>
              <a:bodyPr rot="-5400000" vert="horz"/>
              <a:lstStyle/>
              <a:p>
                <a:pPr>
                  <a:defRPr sz="1400"/>
                </a:pPr>
                <a:r>
                  <a:rPr lang="en-US" sz="1200" b="1" i="0" baseline="0" dirty="0">
                    <a:effectLst/>
                  </a:rPr>
                  <a:t>Age-adjusted Legionella rate per 100,000</a:t>
                </a:r>
                <a:endParaRPr lang="en-US" sz="1200" dirty="0">
                  <a:effectLst/>
                </a:endParaRPr>
              </a:p>
            </c:rich>
          </c:tx>
          <c:layout>
            <c:manualLayout>
              <c:xMode val="edge"/>
              <c:yMode val="edge"/>
              <c:x val="0"/>
              <c:y val="6.4501106897269789E-2"/>
            </c:manualLayout>
          </c:layout>
          <c:overlay val="0"/>
        </c:title>
        <c:numFmt formatCode="0" sourceLinked="0"/>
        <c:majorTickMark val="out"/>
        <c:minorTickMark val="none"/>
        <c:tickLblPos val="nextTo"/>
        <c:txPr>
          <a:bodyPr/>
          <a:lstStyle/>
          <a:p>
            <a:pPr>
              <a:defRPr sz="1200"/>
            </a:pPr>
            <a:endParaRPr lang="en-US"/>
          </a:p>
        </c:txPr>
        <c:crossAx val="176267648"/>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03518447328293E-2"/>
          <c:y val="2.9204957994257014E-2"/>
          <c:w val="0.9215345998342318"/>
          <c:h val="0.90307929283854682"/>
        </c:manualLayout>
      </c:layout>
      <c:barChart>
        <c:barDir val="col"/>
        <c:grouping val="clustered"/>
        <c:varyColors val="0"/>
        <c:ser>
          <c:idx val="0"/>
          <c:order val="0"/>
          <c:tx>
            <c:strRef>
              <c:f>Sheet1!$B$1</c:f>
              <c:strCache>
                <c:ptCount val="1"/>
                <c:pt idx="0">
                  <c:v>Legionella rate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3-19CB-4BF8-90AD-3DE3D8902DEB}"/>
              </c:ext>
            </c:extLst>
          </c:dPt>
          <c:dPt>
            <c:idx val="6"/>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5-19CB-4BF8-90AD-3DE3D8902DEB}"/>
              </c:ext>
            </c:extLst>
          </c:dPt>
          <c:dPt>
            <c:idx val="7"/>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8-FC73-48A0-9140-3DE1B998C2D9}"/>
              </c:ext>
            </c:extLst>
          </c:dPt>
          <c:dPt>
            <c:idx val="10"/>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15-24</c:v>
                </c:pt>
                <c:pt idx="1">
                  <c:v>25-44</c:v>
                </c:pt>
                <c:pt idx="2">
                  <c:v>45-64</c:v>
                </c:pt>
                <c:pt idx="3">
                  <c:v>65+</c:v>
                </c:pt>
                <c:pt idx="5">
                  <c:v>Male</c:v>
                </c:pt>
                <c:pt idx="6">
                  <c:v>Female</c:v>
                </c:pt>
              </c:strCache>
            </c:strRef>
          </c:cat>
          <c:val>
            <c:numRef>
              <c:f>Sheet1!$B$2:$B$8</c:f>
              <c:numCache>
                <c:formatCode>General</c:formatCode>
                <c:ptCount val="7"/>
                <c:pt idx="0">
                  <c:v>0.1</c:v>
                </c:pt>
                <c:pt idx="1">
                  <c:v>1.8</c:v>
                </c:pt>
                <c:pt idx="2">
                  <c:v>7.7</c:v>
                </c:pt>
                <c:pt idx="3">
                  <c:v>19.3</c:v>
                </c:pt>
                <c:pt idx="5">
                  <c:v>6.5</c:v>
                </c:pt>
                <c:pt idx="6">
                  <c:v>3.3</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76693632"/>
        <c:axId val="176695168"/>
      </c:barChart>
      <c:catAx>
        <c:axId val="17669363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6695168"/>
        <c:crosses val="autoZero"/>
        <c:auto val="1"/>
        <c:lblAlgn val="ctr"/>
        <c:lblOffset val="100"/>
        <c:noMultiLvlLbl val="0"/>
      </c:catAx>
      <c:valAx>
        <c:axId val="176695168"/>
        <c:scaling>
          <c:orientation val="minMax"/>
          <c:max val="2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Legionella rate per 100,000</a:t>
                </a:r>
                <a:endParaRPr lang="en-US" sz="1200" dirty="0">
                  <a:effectLst/>
                </a:endParaRPr>
              </a:p>
            </c:rich>
          </c:tx>
          <c:layout>
            <c:manualLayout>
              <c:xMode val="edge"/>
              <c:yMode val="edge"/>
              <c:x val="2.60454825904919E-3"/>
              <c:y val="0.19365933852962666"/>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6693632"/>
        <c:crosses val="autoZero"/>
        <c:crossBetween val="between"/>
        <c:majorUnit val="4"/>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76317517182612E-2"/>
          <c:y val="2.9204957994257014E-2"/>
          <c:w val="0.88208785341689455"/>
          <c:h val="0.84719561057913328"/>
        </c:manualLayout>
      </c:layout>
      <c:barChart>
        <c:barDir val="col"/>
        <c:grouping val="clustered"/>
        <c:varyColors val="0"/>
        <c:ser>
          <c:idx val="0"/>
          <c:order val="0"/>
          <c:tx>
            <c:strRef>
              <c:f>Sheet1!$B$1</c:f>
              <c:strCache>
                <c:ptCount val="1"/>
                <c:pt idx="0">
                  <c:v>Legionella rate</c:v>
                </c:pt>
              </c:strCache>
            </c:strRef>
          </c:tx>
          <c:spPr>
            <a:solidFill>
              <a:schemeClr val="accent2"/>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Low (&lt;10% of residents have incomes below 100% of the FPL*)</c:v>
                </c:pt>
                <c:pt idx="1">
                  <c:v>Medium (10-19% of residents have incomes below 100% of the FPL)</c:v>
                </c:pt>
                <c:pt idx="2">
                  <c:v>High (20-29% of residents have incomes below 100% of the FPL)</c:v>
                </c:pt>
                <c:pt idx="3">
                  <c:v>Very high (≥30% of residents have incomes below 100% of the FPL)</c:v>
                </c:pt>
              </c:strCache>
            </c:strRef>
          </c:cat>
          <c:val>
            <c:numRef>
              <c:f>Sheet1!$B$2:$B$5</c:f>
              <c:numCache>
                <c:formatCode>0.0</c:formatCode>
                <c:ptCount val="4"/>
                <c:pt idx="0">
                  <c:v>4.5999999999999996</c:v>
                </c:pt>
                <c:pt idx="1">
                  <c:v>3.4</c:v>
                </c:pt>
                <c:pt idx="2">
                  <c:v>5.3</c:v>
                </c:pt>
                <c:pt idx="3">
                  <c:v>6.5</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78139520"/>
        <c:axId val="178141440"/>
      </c:barChart>
      <c:catAx>
        <c:axId val="178139520"/>
        <c:scaling>
          <c:orientation val="minMax"/>
        </c:scaling>
        <c:delete val="0"/>
        <c:axPos val="b"/>
        <c:title>
          <c:tx>
            <c:rich>
              <a:bodyPr/>
              <a:lstStyle/>
              <a:p>
                <a:pPr>
                  <a:defRPr/>
                </a:pPr>
                <a:r>
                  <a:rPr lang="en-US" sz="1200" dirty="0"/>
                  <a:t>Neighborhood Poverty Level</a:t>
                </a:r>
              </a:p>
            </c:rich>
          </c:tx>
          <c:layout>
            <c:manualLayout>
              <c:xMode val="edge"/>
              <c:yMode val="edge"/>
              <c:x val="0.40011108793011352"/>
              <c:y val="0.9578854207181996"/>
            </c:manualLayout>
          </c:layout>
          <c:overlay val="0"/>
        </c:title>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78141440"/>
        <c:crosses val="autoZero"/>
        <c:auto val="1"/>
        <c:lblAlgn val="ctr"/>
        <c:lblOffset val="100"/>
        <c:noMultiLvlLbl val="0"/>
      </c:catAx>
      <c:valAx>
        <c:axId val="178141440"/>
        <c:scaling>
          <c:orientation val="minMax"/>
          <c:max val="8"/>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Legionella rate per 100,000</a:t>
                </a:r>
                <a:endParaRPr lang="en-US" sz="1200" dirty="0">
                  <a:effectLst/>
                </a:endParaRPr>
              </a:p>
            </c:rich>
          </c:tx>
          <c:layout>
            <c:manualLayout>
              <c:xMode val="edge"/>
              <c:yMode val="edge"/>
              <c:x val="2.3313080629941466E-3"/>
              <c:y val="0.16218447266962838"/>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81395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612727992566482E-2"/>
          <c:y val="7.4399272042112427E-2"/>
          <c:w val="0.90874664279128947"/>
          <c:h val="0.86933453875548528"/>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3.6513737748091628E-2"/>
                  <c:y val="4.979031221662248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8A7-4940-9EC7-740A7935BA9B}"/>
                </c:ext>
              </c:extLst>
            </c:dLbl>
            <c:dLbl>
              <c:idx val="16"/>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E1D-4BDC-9B5A-AD26B60AD85B}"/>
                </c:ext>
              </c:extLst>
            </c:dLbl>
            <c:spPr>
              <a:noFill/>
              <a:ln>
                <a:noFill/>
              </a:ln>
              <a:effectLst/>
            </c:spPr>
            <c:txPr>
              <a:bodyPr wrap="square" lIns="38100" tIns="19050" rIns="38100" bIns="19050" anchor="ctr">
                <a:spAutoFit/>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Sheet1!$B$2:$B$18</c:f>
              <c:numCache>
                <c:formatCode>0.0</c:formatCode>
                <c:ptCount val="17"/>
                <c:pt idx="0">
                  <c:v>3.4</c:v>
                </c:pt>
                <c:pt idx="1">
                  <c:v>3</c:v>
                </c:pt>
                <c:pt idx="2">
                  <c:v>3.4</c:v>
                </c:pt>
                <c:pt idx="3">
                  <c:v>3.2</c:v>
                </c:pt>
                <c:pt idx="4">
                  <c:v>4.5</c:v>
                </c:pt>
                <c:pt idx="5">
                  <c:v>8.3000000000000007</c:v>
                </c:pt>
                <c:pt idx="6">
                  <c:v>14.7</c:v>
                </c:pt>
                <c:pt idx="7">
                  <c:v>14.5</c:v>
                </c:pt>
                <c:pt idx="8">
                  <c:v>15.3</c:v>
                </c:pt>
                <c:pt idx="9">
                  <c:v>15.4</c:v>
                </c:pt>
                <c:pt idx="10">
                  <c:v>11</c:v>
                </c:pt>
                <c:pt idx="11">
                  <c:v>12.3</c:v>
                </c:pt>
                <c:pt idx="12">
                  <c:v>10.8</c:v>
                </c:pt>
                <c:pt idx="13">
                  <c:v>12.2</c:v>
                </c:pt>
                <c:pt idx="14">
                  <c:v>12.6</c:v>
                </c:pt>
                <c:pt idx="15">
                  <c:v>12.8</c:v>
                </c:pt>
                <c:pt idx="16">
                  <c:v>11.4</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3.6513737748091628E-2"/>
                  <c:y val="2.489515610831078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4937-433B-8A19-DC6D3E08D1E5}"/>
                </c:ext>
              </c:extLst>
            </c:dLbl>
            <c:dLbl>
              <c:idx val="16"/>
              <c:layout>
                <c:manualLayout>
                  <c:x val="-4.0570819720101813E-3"/>
                  <c:y val="-1.244757805415539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4E1D-4BDC-9B5A-AD26B60AD85B}"/>
                </c:ext>
              </c:extLst>
            </c:dLbl>
            <c:spPr>
              <a:noFill/>
              <a:ln>
                <a:noFill/>
              </a:ln>
              <a:effectLst/>
            </c:spPr>
            <c:txPr>
              <a:bodyPr wrap="square" lIns="38100" tIns="19050" rIns="38100" bIns="19050" anchor="ctr">
                <a:spAutoFit/>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Sheet1!$C$2:$C$18</c:f>
              <c:numCache>
                <c:formatCode>0.0</c:formatCode>
                <c:ptCount val="17"/>
                <c:pt idx="0">
                  <c:v>2</c:v>
                </c:pt>
                <c:pt idx="1">
                  <c:v>2</c:v>
                </c:pt>
                <c:pt idx="2">
                  <c:v>2.4</c:v>
                </c:pt>
                <c:pt idx="3">
                  <c:v>4</c:v>
                </c:pt>
                <c:pt idx="4">
                  <c:v>5.8</c:v>
                </c:pt>
                <c:pt idx="5">
                  <c:v>9.3000000000000007</c:v>
                </c:pt>
                <c:pt idx="6">
                  <c:v>11.4</c:v>
                </c:pt>
                <c:pt idx="7">
                  <c:v>12.1</c:v>
                </c:pt>
                <c:pt idx="8">
                  <c:v>12.8</c:v>
                </c:pt>
                <c:pt idx="9">
                  <c:v>10.199999999999999</c:v>
                </c:pt>
                <c:pt idx="10">
                  <c:v>9.6999999999999993</c:v>
                </c:pt>
                <c:pt idx="11">
                  <c:v>8</c:v>
                </c:pt>
                <c:pt idx="12">
                  <c:v>7.8</c:v>
                </c:pt>
                <c:pt idx="13">
                  <c:v>7</c:v>
                </c:pt>
                <c:pt idx="14">
                  <c:v>7.8</c:v>
                </c:pt>
                <c:pt idx="15">
                  <c:v>7.5</c:v>
                </c:pt>
                <c:pt idx="16">
                  <c:v>8</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3.5161377090754897E-2"/>
                  <c:y val="3.236370294080402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4937-433B-8A19-DC6D3E08D1E5}"/>
                </c:ext>
              </c:extLst>
            </c:dLbl>
            <c:dLbl>
              <c:idx val="16"/>
              <c:layout>
                <c:manualLayout>
                  <c:x val="-4.0570819720101813E-3"/>
                  <c:y val="-4.979031221662157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4E1D-4BDC-9B5A-AD26B60AD85B}"/>
                </c:ext>
              </c:extLst>
            </c:dLbl>
            <c:spPr>
              <a:noFill/>
              <a:ln>
                <a:noFill/>
              </a:ln>
              <a:effectLst/>
            </c:spPr>
            <c:txPr>
              <a:bodyPr wrap="square" lIns="38100" tIns="19050" rIns="38100" bIns="19050" anchor="ctr">
                <a:spAutoFit/>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Sheet1!$D$2:$D$18</c:f>
              <c:numCache>
                <c:formatCode>0.0</c:formatCode>
                <c:ptCount val="17"/>
                <c:pt idx="0">
                  <c:v>1.4</c:v>
                </c:pt>
                <c:pt idx="1">
                  <c:v>0.9</c:v>
                </c:pt>
                <c:pt idx="2">
                  <c:v>0.8</c:v>
                </c:pt>
                <c:pt idx="3">
                  <c:v>2.2000000000000002</c:v>
                </c:pt>
                <c:pt idx="4">
                  <c:v>2.2999999999999998</c:v>
                </c:pt>
                <c:pt idx="5">
                  <c:v>5.9</c:v>
                </c:pt>
                <c:pt idx="6">
                  <c:v>11.5</c:v>
                </c:pt>
                <c:pt idx="7">
                  <c:v>11.6</c:v>
                </c:pt>
                <c:pt idx="8">
                  <c:v>12.4</c:v>
                </c:pt>
                <c:pt idx="9">
                  <c:v>7.7</c:v>
                </c:pt>
                <c:pt idx="10">
                  <c:v>9.1999999999999993</c:v>
                </c:pt>
                <c:pt idx="11">
                  <c:v>7.4</c:v>
                </c:pt>
                <c:pt idx="12">
                  <c:v>6.9</c:v>
                </c:pt>
                <c:pt idx="13">
                  <c:v>7.2</c:v>
                </c:pt>
                <c:pt idx="14">
                  <c:v>6.6</c:v>
                </c:pt>
                <c:pt idx="15">
                  <c:v>6</c:v>
                </c:pt>
                <c:pt idx="16">
                  <c:v>6.2</c:v>
                </c:pt>
              </c:numCache>
            </c:numRef>
          </c:val>
          <c:smooth val="0"/>
          <c:extLst xmlns:c16r2="http://schemas.microsoft.com/office/drawing/2015/06/chart">
            <c:ext xmlns:c16="http://schemas.microsoft.com/office/drawing/2014/chart" uri="{C3380CC4-5D6E-409C-BE32-E72D297353CC}">
              <c16:uniqueId val="{00000008-4779-4A06-9372-AD831E09E051}"/>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dLbls>
            <c:dLbl>
              <c:idx val="0"/>
              <c:layout>
                <c:manualLayout>
                  <c:x val="-3.6513737748091628E-2"/>
                  <c:y val="-7.468546832493327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4937-433B-8A19-DC6D3E08D1E5}"/>
                </c:ext>
              </c:extLst>
            </c:dLbl>
            <c:dLbl>
              <c:idx val="16"/>
              <c:layout>
                <c:manualLayout>
                  <c:x val="-4.0570819720101813E-3"/>
                  <c:y val="1.742660927581755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4E1D-4BDC-9B5A-AD26B60AD85B}"/>
                </c:ext>
              </c:extLst>
            </c:dLbl>
            <c:spPr>
              <a:noFill/>
              <a:ln>
                <a:noFill/>
              </a:ln>
              <a:effectLst/>
            </c:spPr>
            <c:txPr>
              <a:bodyPr wrap="square" lIns="38100" tIns="19050" rIns="38100" bIns="19050" anchor="ctr">
                <a:spAutoFit/>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Sheet1!$E$2:$E$18</c:f>
              <c:numCache>
                <c:formatCode>0.0</c:formatCode>
                <c:ptCount val="17"/>
                <c:pt idx="0">
                  <c:v>2.6</c:v>
                </c:pt>
                <c:pt idx="1">
                  <c:v>2.7</c:v>
                </c:pt>
                <c:pt idx="2">
                  <c:v>2.5</c:v>
                </c:pt>
                <c:pt idx="3">
                  <c:v>1.8</c:v>
                </c:pt>
                <c:pt idx="4">
                  <c:v>3.2</c:v>
                </c:pt>
                <c:pt idx="5">
                  <c:v>4.9000000000000004</c:v>
                </c:pt>
                <c:pt idx="6">
                  <c:v>7.9</c:v>
                </c:pt>
                <c:pt idx="7">
                  <c:v>8.4</c:v>
                </c:pt>
                <c:pt idx="8">
                  <c:v>8.9</c:v>
                </c:pt>
                <c:pt idx="9">
                  <c:v>7.9</c:v>
                </c:pt>
                <c:pt idx="10">
                  <c:v>7</c:v>
                </c:pt>
                <c:pt idx="11">
                  <c:v>5.5</c:v>
                </c:pt>
                <c:pt idx="12">
                  <c:v>6.7</c:v>
                </c:pt>
                <c:pt idx="13">
                  <c:v>5.0999999999999996</c:v>
                </c:pt>
                <c:pt idx="14">
                  <c:v>5.2</c:v>
                </c:pt>
                <c:pt idx="15">
                  <c:v>5.8</c:v>
                </c:pt>
                <c:pt idx="16">
                  <c:v>6.1</c:v>
                </c:pt>
              </c:numCache>
            </c:numRef>
          </c:val>
          <c:smooth val="0"/>
          <c:extLst xmlns:c16r2="http://schemas.microsoft.com/office/drawing/2015/06/chart">
            <c:ext xmlns:c16="http://schemas.microsoft.com/office/drawing/2014/chart" uri="{C3380CC4-5D6E-409C-BE32-E72D297353CC}">
              <c16:uniqueId val="{00000009-4779-4A06-9372-AD831E09E051}"/>
            </c:ext>
          </c:extLst>
        </c:ser>
        <c:ser>
          <c:idx val="4"/>
          <c:order val="4"/>
          <c:tx>
            <c:strRef>
              <c:f>Sheet1!$F$1</c:f>
              <c:strCache>
                <c:ptCount val="1"/>
                <c:pt idx="0">
                  <c:v>Staten Island</c:v>
                </c:pt>
              </c:strCache>
            </c:strRef>
          </c:tx>
          <c:marker>
            <c:symbol val="square"/>
            <c:size val="7"/>
          </c:marker>
          <c:dLbls>
            <c:dLbl>
              <c:idx val="0"/>
              <c:layout>
                <c:manualLayout>
                  <c:x val="-2.8399573804071265E-2"/>
                  <c:y val="-3.236370294080402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4937-433B-8A19-DC6D3E08D1E5}"/>
                </c:ext>
              </c:extLst>
            </c:dLbl>
            <c:dLbl>
              <c:idx val="16"/>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4E1D-4BDC-9B5A-AD26B60AD85B}"/>
                </c:ext>
              </c:extLst>
            </c:dLbl>
            <c:spPr>
              <a:noFill/>
              <a:ln>
                <a:noFill/>
              </a:ln>
              <a:effectLst/>
            </c:spPr>
            <c:txPr>
              <a:bodyPr wrap="square" lIns="38100" tIns="19050" rIns="38100" bIns="19050" anchor="ctr">
                <a:spAutoFit/>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Sheet1!$F$2:$F$18</c:f>
              <c:numCache>
                <c:formatCode>0.0</c:formatCode>
                <c:ptCount val="17"/>
                <c:pt idx="0">
                  <c:v>3.5</c:v>
                </c:pt>
                <c:pt idx="1">
                  <c:v>3.3</c:v>
                </c:pt>
                <c:pt idx="2">
                  <c:v>2.9</c:v>
                </c:pt>
                <c:pt idx="3">
                  <c:v>0.8</c:v>
                </c:pt>
                <c:pt idx="4">
                  <c:v>2</c:v>
                </c:pt>
                <c:pt idx="5">
                  <c:v>1.9</c:v>
                </c:pt>
                <c:pt idx="6">
                  <c:v>5.9</c:v>
                </c:pt>
                <c:pt idx="7">
                  <c:v>11.1</c:v>
                </c:pt>
                <c:pt idx="8">
                  <c:v>8.3000000000000007</c:v>
                </c:pt>
                <c:pt idx="9">
                  <c:v>6.5</c:v>
                </c:pt>
                <c:pt idx="10">
                  <c:v>4.2</c:v>
                </c:pt>
                <c:pt idx="11">
                  <c:v>5.0999999999999996</c:v>
                </c:pt>
                <c:pt idx="12">
                  <c:v>6.7</c:v>
                </c:pt>
                <c:pt idx="13">
                  <c:v>3.4</c:v>
                </c:pt>
                <c:pt idx="14">
                  <c:v>4.9000000000000004</c:v>
                </c:pt>
                <c:pt idx="15">
                  <c:v>5</c:v>
                </c:pt>
                <c:pt idx="16">
                  <c:v>7.6</c:v>
                </c:pt>
              </c:numCache>
            </c:numRef>
          </c:val>
          <c:smooth val="0"/>
          <c:extLst xmlns:c16r2="http://schemas.microsoft.com/office/drawing/2015/06/chart">
            <c:ext xmlns:c16="http://schemas.microsoft.com/office/drawing/2014/chart" uri="{C3380CC4-5D6E-409C-BE32-E72D297353CC}">
              <c16:uniqueId val="{0000000A-4779-4A06-9372-AD831E09E051}"/>
            </c:ext>
          </c:extLst>
        </c:ser>
        <c:dLbls>
          <c:showLegendKey val="0"/>
          <c:showVal val="0"/>
          <c:showCatName val="0"/>
          <c:showSerName val="0"/>
          <c:showPercent val="0"/>
          <c:showBubbleSize val="0"/>
        </c:dLbls>
        <c:marker val="1"/>
        <c:smooth val="0"/>
        <c:axId val="178319360"/>
        <c:axId val="178320896"/>
      </c:lineChart>
      <c:catAx>
        <c:axId val="17831936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8320896"/>
        <c:crosses val="autoZero"/>
        <c:auto val="1"/>
        <c:lblAlgn val="ctr"/>
        <c:lblOffset val="100"/>
        <c:noMultiLvlLbl val="0"/>
      </c:catAx>
      <c:valAx>
        <c:axId val="178320896"/>
        <c:scaling>
          <c:orientation val="minMax"/>
          <c:max val="16"/>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a:t>
                </a:r>
                <a:r>
                  <a:rPr lang="en-US" sz="1200" b="1" i="0" u="none" strike="noStrike" baseline="0" dirty="0">
                    <a:effectLst/>
                  </a:rPr>
                  <a:t>Streptococcus Pneumoniae</a:t>
                </a:r>
                <a:r>
                  <a:rPr lang="en-US" sz="1200" b="1" i="0" baseline="0" dirty="0">
                    <a:effectLst/>
                    <a:latin typeface="+mn-lt"/>
                  </a:rPr>
                  <a:t> rate per 100,000</a:t>
                </a:r>
                <a:endParaRPr lang="en-US" sz="1200" dirty="0">
                  <a:effectLst/>
                  <a:latin typeface="+mn-lt"/>
                </a:endParaRPr>
              </a:p>
            </c:rich>
          </c:tx>
          <c:layout>
            <c:manualLayout>
              <c:xMode val="edge"/>
              <c:yMode val="edge"/>
              <c:x val="3.7786251381234344E-3"/>
              <c:y val="0.11727423284375245"/>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8319360"/>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320059357463597E-2"/>
          <c:y val="3.0789771070282881E-2"/>
          <c:w val="0.88239142203917442"/>
          <c:h val="0.67393436893346281"/>
        </c:manualLayout>
      </c:layout>
      <c:barChart>
        <c:barDir val="col"/>
        <c:grouping val="clustered"/>
        <c:varyColors val="0"/>
        <c:ser>
          <c:idx val="0"/>
          <c:order val="0"/>
          <c:tx>
            <c:strRef>
              <c:f>Sheet1!$B$1</c:f>
              <c:strCache>
                <c:ptCount val="1"/>
                <c:pt idx="0">
                  <c:v>Campy rate</c:v>
                </c:pt>
              </c:strCache>
            </c:strRef>
          </c:tx>
          <c:spPr>
            <a:solidFill>
              <a:srgbClr val="1F78B4"/>
            </a:solidFill>
            <a:ln>
              <a:solidFill>
                <a:schemeClr val="bg1">
                  <a:lumMod val="50000"/>
                </a:schemeClr>
              </a:solidFill>
            </a:ln>
          </c:spPr>
          <c:invertIfNegative val="0"/>
          <c:dPt>
            <c:idx val="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1-214C-42CD-9F4B-40ACA1907BB6}"/>
              </c:ext>
            </c:extLst>
          </c:dPt>
          <c:dPt>
            <c:idx val="1"/>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3-214C-42CD-9F4B-40ACA1907BB6}"/>
              </c:ext>
            </c:extLst>
          </c:dPt>
          <c:dPt>
            <c:idx val="2"/>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5-214C-42CD-9F4B-40ACA1907BB6}"/>
              </c:ext>
            </c:extLst>
          </c:dPt>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Kingsbridge (101)</c:v>
                </c:pt>
                <c:pt idx="1">
                  <c:v>Morrisania (106)</c:v>
                </c:pt>
                <c:pt idx="2">
                  <c:v>Fordham (103)</c:v>
                </c:pt>
                <c:pt idx="3">
                  <c:v>Pelham (104)</c:v>
                </c:pt>
                <c:pt idx="4">
                  <c:v>Crotona (105)</c:v>
                </c:pt>
                <c:pt idx="5">
                  <c:v>Mott Haven (107)</c:v>
                </c:pt>
                <c:pt idx="6">
                  <c:v>Northeast Bronx (102)</c:v>
                </c:pt>
              </c:strCache>
            </c:strRef>
          </c:cat>
          <c:val>
            <c:numRef>
              <c:f>Sheet1!$B$2:$B$8</c:f>
              <c:numCache>
                <c:formatCode>0.0</c:formatCode>
                <c:ptCount val="7"/>
                <c:pt idx="0">
                  <c:v>22.4</c:v>
                </c:pt>
                <c:pt idx="1">
                  <c:v>21.5</c:v>
                </c:pt>
                <c:pt idx="2">
                  <c:v>16.899999999999999</c:v>
                </c:pt>
                <c:pt idx="3">
                  <c:v>16.399999999999999</c:v>
                </c:pt>
                <c:pt idx="4">
                  <c:v>15.9</c:v>
                </c:pt>
                <c:pt idx="5">
                  <c:v>14.3</c:v>
                </c:pt>
                <c:pt idx="6">
                  <c:v>11.7</c:v>
                </c:pt>
              </c:numCache>
            </c:numRef>
          </c:val>
          <c:extLst xmlns:c16r2="http://schemas.microsoft.com/office/drawing/2015/06/chart">
            <c:ext xmlns:c16="http://schemas.microsoft.com/office/drawing/2014/chart" uri="{C3380CC4-5D6E-409C-BE32-E72D297353CC}">
              <c16:uniqueId val="{00000006-214C-42CD-9F4B-40ACA1907BB6}"/>
            </c:ext>
          </c:extLst>
        </c:ser>
        <c:dLbls>
          <c:showLegendKey val="0"/>
          <c:showVal val="0"/>
          <c:showCatName val="0"/>
          <c:showSerName val="0"/>
          <c:showPercent val="0"/>
          <c:showBubbleSize val="0"/>
        </c:dLbls>
        <c:gapWidth val="70"/>
        <c:axId val="255125760"/>
        <c:axId val="255136128"/>
      </c:barChart>
      <c:dateAx>
        <c:axId val="255125760"/>
        <c:scaling>
          <c:orientation val="minMax"/>
        </c:scaling>
        <c:delete val="0"/>
        <c:axPos val="b"/>
        <c:numFmt formatCode="General" sourceLinked="0"/>
        <c:majorTickMark val="out"/>
        <c:minorTickMark val="none"/>
        <c:tickLblPos val="nextTo"/>
        <c:txPr>
          <a:bodyPr/>
          <a:lstStyle/>
          <a:p>
            <a:pPr>
              <a:defRPr sz="1100"/>
            </a:pPr>
            <a:endParaRPr lang="en-US"/>
          </a:p>
        </c:txPr>
        <c:crossAx val="255136128"/>
        <c:crosses val="autoZero"/>
        <c:auto val="0"/>
        <c:lblOffset val="100"/>
        <c:baseTimeUnit val="days"/>
        <c:minorUnit val="1"/>
      </c:dateAx>
      <c:valAx>
        <c:axId val="255136128"/>
        <c:scaling>
          <c:orientation val="minMax"/>
          <c:max val="24"/>
          <c:min val="0"/>
        </c:scaling>
        <c:delete val="0"/>
        <c:axPos val="l"/>
        <c:title>
          <c:tx>
            <c:rich>
              <a:bodyPr rot="-5400000" vert="horz"/>
              <a:lstStyle/>
              <a:p>
                <a:pPr>
                  <a:defRPr sz="1400"/>
                </a:pPr>
                <a:r>
                  <a:rPr lang="en-US" sz="1200" b="1" i="0" baseline="0" dirty="0">
                    <a:effectLst/>
                  </a:rPr>
                  <a:t>Age-adjusted Campy rate per 100,000</a:t>
                </a:r>
                <a:endParaRPr lang="en-US" sz="1200" dirty="0">
                  <a:effectLst/>
                </a:endParaRPr>
              </a:p>
            </c:rich>
          </c:tx>
          <c:layout>
            <c:manualLayout>
              <c:xMode val="edge"/>
              <c:yMode val="edge"/>
              <c:x val="0"/>
              <c:y val="8.9010906088677996E-2"/>
            </c:manualLayout>
          </c:layout>
          <c:overlay val="0"/>
        </c:title>
        <c:numFmt formatCode="0" sourceLinked="0"/>
        <c:majorTickMark val="out"/>
        <c:minorTickMark val="none"/>
        <c:tickLblPos val="nextTo"/>
        <c:txPr>
          <a:bodyPr/>
          <a:lstStyle/>
          <a:p>
            <a:pPr>
              <a:defRPr sz="1200"/>
            </a:pPr>
            <a:endParaRPr lang="en-US"/>
          </a:p>
        </c:txPr>
        <c:crossAx val="255125760"/>
        <c:crosses val="autoZero"/>
        <c:crossBetween val="between"/>
        <c:majorUnit val="4"/>
      </c:valAx>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1850442182538"/>
          <c:y val="3.0789771070282881E-2"/>
          <c:w val="0.87081495578174617"/>
          <c:h val="0.67393436893346281"/>
        </c:manualLayout>
      </c:layout>
      <c:barChart>
        <c:barDir val="col"/>
        <c:grouping val="clustered"/>
        <c:varyColors val="0"/>
        <c:ser>
          <c:idx val="0"/>
          <c:order val="0"/>
          <c:tx>
            <c:strRef>
              <c:f>Sheet1!$B$1</c:f>
              <c:strCache>
                <c:ptCount val="1"/>
                <c:pt idx="0">
                  <c:v>Streptococcus Pneumoniae rate</c:v>
                </c:pt>
              </c:strCache>
            </c:strRef>
          </c:tx>
          <c:spPr>
            <a:solidFill>
              <a:srgbClr val="1F78B4"/>
            </a:solidFill>
            <a:ln>
              <a:solidFill>
                <a:schemeClr val="bg1">
                  <a:lumMod val="50000"/>
                </a:schemeClr>
              </a:solidFill>
            </a:ln>
          </c:spPr>
          <c:invertIfNegative val="0"/>
          <c:dPt>
            <c:idx val="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1-214C-42CD-9F4B-40ACA1907BB6}"/>
              </c:ext>
            </c:extLst>
          </c:dPt>
          <c:dPt>
            <c:idx val="1"/>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3-214C-42CD-9F4B-40ACA1907BB6}"/>
              </c:ext>
            </c:extLst>
          </c:dPt>
          <c:dPt>
            <c:idx val="2"/>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5-214C-42CD-9F4B-40ACA1907BB6}"/>
              </c:ext>
            </c:extLst>
          </c:dPt>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Mott Haven (107)</c:v>
                </c:pt>
                <c:pt idx="1">
                  <c:v>Morrisania (106)</c:v>
                </c:pt>
                <c:pt idx="2">
                  <c:v>Crotona (105)</c:v>
                </c:pt>
                <c:pt idx="3">
                  <c:v>Fordham (103)</c:v>
                </c:pt>
                <c:pt idx="4">
                  <c:v>Kingsbridge (101)</c:v>
                </c:pt>
                <c:pt idx="5">
                  <c:v>Northeast Bronx (102)</c:v>
                </c:pt>
                <c:pt idx="6">
                  <c:v>Pelham (104)</c:v>
                </c:pt>
              </c:strCache>
            </c:strRef>
          </c:cat>
          <c:val>
            <c:numRef>
              <c:f>Sheet1!$B$2:$B$8</c:f>
              <c:numCache>
                <c:formatCode>0.0</c:formatCode>
                <c:ptCount val="7"/>
                <c:pt idx="0">
                  <c:v>17.3</c:v>
                </c:pt>
                <c:pt idx="1">
                  <c:v>16.100000000000001</c:v>
                </c:pt>
                <c:pt idx="2">
                  <c:v>11.9</c:v>
                </c:pt>
                <c:pt idx="3">
                  <c:v>11.3</c:v>
                </c:pt>
                <c:pt idx="4">
                  <c:v>10.5</c:v>
                </c:pt>
                <c:pt idx="5">
                  <c:v>8.5</c:v>
                </c:pt>
                <c:pt idx="6">
                  <c:v>7.5</c:v>
                </c:pt>
              </c:numCache>
            </c:numRef>
          </c:val>
          <c:extLst xmlns:c16r2="http://schemas.microsoft.com/office/drawing/2015/06/chart">
            <c:ext xmlns:c16="http://schemas.microsoft.com/office/drawing/2014/chart" uri="{C3380CC4-5D6E-409C-BE32-E72D297353CC}">
              <c16:uniqueId val="{00000006-214C-42CD-9F4B-40ACA1907BB6}"/>
            </c:ext>
          </c:extLst>
        </c:ser>
        <c:dLbls>
          <c:showLegendKey val="0"/>
          <c:showVal val="0"/>
          <c:showCatName val="0"/>
          <c:showSerName val="0"/>
          <c:showPercent val="0"/>
          <c:showBubbleSize val="0"/>
        </c:dLbls>
        <c:gapWidth val="70"/>
        <c:axId val="178847744"/>
        <c:axId val="178849280"/>
      </c:barChart>
      <c:dateAx>
        <c:axId val="178847744"/>
        <c:scaling>
          <c:orientation val="minMax"/>
        </c:scaling>
        <c:delete val="0"/>
        <c:axPos val="b"/>
        <c:numFmt formatCode="General" sourceLinked="0"/>
        <c:majorTickMark val="out"/>
        <c:minorTickMark val="none"/>
        <c:tickLblPos val="nextTo"/>
        <c:txPr>
          <a:bodyPr/>
          <a:lstStyle/>
          <a:p>
            <a:pPr>
              <a:defRPr sz="1100"/>
            </a:pPr>
            <a:endParaRPr lang="en-US"/>
          </a:p>
        </c:txPr>
        <c:crossAx val="178849280"/>
        <c:crosses val="autoZero"/>
        <c:auto val="0"/>
        <c:lblOffset val="100"/>
        <c:baseTimeUnit val="days"/>
        <c:minorUnit val="1"/>
      </c:dateAx>
      <c:valAx>
        <c:axId val="178849280"/>
        <c:scaling>
          <c:orientation val="minMax"/>
          <c:max val="20"/>
          <c:min val="0"/>
        </c:scaling>
        <c:delete val="0"/>
        <c:axPos val="l"/>
        <c:title>
          <c:tx>
            <c:rich>
              <a:bodyPr rot="-5400000" vert="horz"/>
              <a:lstStyle/>
              <a:p>
                <a:pPr>
                  <a:defRPr sz="1400"/>
                </a:pPr>
                <a:r>
                  <a:rPr lang="en-US" sz="1100" b="1" i="0" baseline="0" dirty="0">
                    <a:effectLst/>
                  </a:rPr>
                  <a:t>Age-adjusted Streptococcus Pneumoniae rate per 100,000</a:t>
                </a:r>
                <a:endParaRPr lang="en-US" sz="1100" dirty="0">
                  <a:effectLst/>
                </a:endParaRPr>
              </a:p>
            </c:rich>
          </c:tx>
          <c:layout>
            <c:manualLayout>
              <c:xMode val="edge"/>
              <c:yMode val="edge"/>
              <c:x val="4.2194099836223766E-3"/>
              <c:y val="3.2266089187492435E-3"/>
            </c:manualLayout>
          </c:layout>
          <c:overlay val="0"/>
        </c:title>
        <c:numFmt formatCode="0" sourceLinked="0"/>
        <c:majorTickMark val="out"/>
        <c:minorTickMark val="none"/>
        <c:tickLblPos val="nextTo"/>
        <c:txPr>
          <a:bodyPr/>
          <a:lstStyle/>
          <a:p>
            <a:pPr>
              <a:defRPr sz="1200"/>
            </a:pPr>
            <a:endParaRPr lang="en-US"/>
          </a:p>
        </c:txPr>
        <c:crossAx val="1788477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30808001623434E-2"/>
          <c:y val="2.9204900542976368E-2"/>
          <c:w val="0.90590731027993665"/>
          <c:h val="0.90307929283854682"/>
        </c:manualLayout>
      </c:layout>
      <c:barChart>
        <c:barDir val="col"/>
        <c:grouping val="clustered"/>
        <c:varyColors val="0"/>
        <c:ser>
          <c:idx val="0"/>
          <c:order val="0"/>
          <c:tx>
            <c:strRef>
              <c:f>Sheet1!$B$1</c:f>
              <c:strCache>
                <c:ptCount val="1"/>
                <c:pt idx="0">
                  <c:v>Streptococcus Pneumoniae rate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7-97C2-4DE6-9DD8-52B667B3102F}"/>
              </c:ext>
            </c:extLst>
          </c:dPt>
          <c:dPt>
            <c:idx val="10"/>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&lt;1</c:v>
                </c:pt>
                <c:pt idx="1">
                  <c:v>1-4</c:v>
                </c:pt>
                <c:pt idx="2">
                  <c:v>5-14</c:v>
                </c:pt>
                <c:pt idx="3">
                  <c:v>15-24</c:v>
                </c:pt>
                <c:pt idx="4">
                  <c:v>25-44</c:v>
                </c:pt>
                <c:pt idx="5">
                  <c:v>45-64</c:v>
                </c:pt>
                <c:pt idx="6">
                  <c:v>65+</c:v>
                </c:pt>
                <c:pt idx="8">
                  <c:v>Male</c:v>
                </c:pt>
                <c:pt idx="9">
                  <c:v>Female</c:v>
                </c:pt>
              </c:strCache>
            </c:strRef>
          </c:cat>
          <c:val>
            <c:numRef>
              <c:f>Sheet1!$B$2:$B$11</c:f>
              <c:numCache>
                <c:formatCode>0.0</c:formatCode>
                <c:ptCount val="10"/>
                <c:pt idx="0">
                  <c:v>5.0999999999999996</c:v>
                </c:pt>
                <c:pt idx="1">
                  <c:v>6</c:v>
                </c:pt>
                <c:pt idx="2">
                  <c:v>2.2999999999999998</c:v>
                </c:pt>
                <c:pt idx="3">
                  <c:v>0.8</c:v>
                </c:pt>
                <c:pt idx="4">
                  <c:v>3.1</c:v>
                </c:pt>
                <c:pt idx="5">
                  <c:v>13.5</c:v>
                </c:pt>
                <c:pt idx="6">
                  <c:v>22.6</c:v>
                </c:pt>
                <c:pt idx="8">
                  <c:v>9.1999999999999993</c:v>
                </c:pt>
                <c:pt idx="9">
                  <c:v>6.3</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79039232"/>
        <c:axId val="199365376"/>
      </c:barChart>
      <c:catAx>
        <c:axId val="17903923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9365376"/>
        <c:crosses val="autoZero"/>
        <c:auto val="1"/>
        <c:lblAlgn val="ctr"/>
        <c:lblOffset val="100"/>
        <c:noMultiLvlLbl val="0"/>
      </c:catAx>
      <c:valAx>
        <c:axId val="199365376"/>
        <c:scaling>
          <c:orientation val="minMax"/>
          <c:max val="25"/>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Streptococcus </a:t>
                </a:r>
                <a:r>
                  <a:rPr lang="en-US" sz="1200" b="1" i="0" baseline="0" dirty="0" err="1">
                    <a:effectLst/>
                  </a:rPr>
                  <a:t>Pneumoniae</a:t>
                </a:r>
                <a:r>
                  <a:rPr lang="en-US" sz="1200" b="1" i="0" baseline="0" dirty="0">
                    <a:effectLst/>
                  </a:rPr>
                  <a:t> rate per 100,000</a:t>
                </a:r>
                <a:endParaRPr lang="en-US" sz="1200" dirty="0">
                  <a:effectLst/>
                </a:endParaRPr>
              </a:p>
            </c:rich>
          </c:tx>
          <c:layout>
            <c:manualLayout>
              <c:xMode val="edge"/>
              <c:yMode val="edge"/>
              <c:x val="0"/>
              <c:y val="0.12319734084876957"/>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90392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664165895147498E-2"/>
          <c:y val="2.9204957994257014E-2"/>
          <c:w val="0.86810000503892959"/>
          <c:h val="0.84719561057913328"/>
        </c:manualLayout>
      </c:layout>
      <c:barChart>
        <c:barDir val="col"/>
        <c:grouping val="clustered"/>
        <c:varyColors val="0"/>
        <c:ser>
          <c:idx val="0"/>
          <c:order val="0"/>
          <c:tx>
            <c:strRef>
              <c:f>Sheet1!$B$1</c:f>
              <c:strCache>
                <c:ptCount val="1"/>
                <c:pt idx="0">
                  <c:v>Streptococcus Pneumoniae rate</c:v>
                </c:pt>
              </c:strCache>
            </c:strRef>
          </c:tx>
          <c:spPr>
            <a:solidFill>
              <a:schemeClr val="accent2"/>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Low (&lt;10% of residents have incomes below 100% of the FPL*)</c:v>
                </c:pt>
                <c:pt idx="1">
                  <c:v>Medium (10-19% of residents have incomes below 100% of the FPL)</c:v>
                </c:pt>
                <c:pt idx="2">
                  <c:v>High (20-29% of residents have incomes below 100% of the FPL)</c:v>
                </c:pt>
                <c:pt idx="3">
                  <c:v>Very high (≥30% of residents have incomes below 100% of the FPL)</c:v>
                </c:pt>
              </c:strCache>
            </c:strRef>
          </c:cat>
          <c:val>
            <c:numRef>
              <c:f>Sheet1!$B$2:$B$5</c:f>
              <c:numCache>
                <c:formatCode>0.0</c:formatCode>
                <c:ptCount val="4"/>
                <c:pt idx="0">
                  <c:v>5.7</c:v>
                </c:pt>
                <c:pt idx="1">
                  <c:v>7</c:v>
                </c:pt>
                <c:pt idx="2">
                  <c:v>7.4</c:v>
                </c:pt>
                <c:pt idx="3">
                  <c:v>10.8</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99810048"/>
        <c:axId val="199812224"/>
      </c:barChart>
      <c:catAx>
        <c:axId val="199810048"/>
        <c:scaling>
          <c:orientation val="minMax"/>
        </c:scaling>
        <c:delete val="0"/>
        <c:axPos val="b"/>
        <c:title>
          <c:tx>
            <c:rich>
              <a:bodyPr/>
              <a:lstStyle/>
              <a:p>
                <a:pPr>
                  <a:defRPr/>
                </a:pPr>
                <a:r>
                  <a:rPr lang="en-US" sz="1200" dirty="0"/>
                  <a:t>Neighborhood Poverty Level</a:t>
                </a:r>
              </a:p>
            </c:rich>
          </c:tx>
          <c:layout>
            <c:manualLayout>
              <c:xMode val="edge"/>
              <c:yMode val="edge"/>
              <c:x val="0.40011108793011352"/>
              <c:y val="0.9578854207181996"/>
            </c:manualLayout>
          </c:layout>
          <c:overlay val="0"/>
        </c:title>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99812224"/>
        <c:crosses val="autoZero"/>
        <c:auto val="1"/>
        <c:lblAlgn val="ctr"/>
        <c:lblOffset val="100"/>
        <c:noMultiLvlLbl val="0"/>
      </c:catAx>
      <c:valAx>
        <c:axId val="199812224"/>
        <c:scaling>
          <c:orientation val="minMax"/>
          <c:max val="12"/>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Streptococcus </a:t>
                </a:r>
                <a:r>
                  <a:rPr lang="en-US" sz="1200" b="1" i="0" baseline="0" dirty="0" err="1">
                    <a:effectLst/>
                  </a:rPr>
                  <a:t>Pneumoniae</a:t>
                </a:r>
                <a:r>
                  <a:rPr lang="en-US" sz="1200" b="1" i="0" baseline="0" dirty="0">
                    <a:effectLst/>
                  </a:rPr>
                  <a:t> rate per 100,000</a:t>
                </a:r>
                <a:endParaRPr lang="en-US" sz="1200" dirty="0">
                  <a:effectLst/>
                </a:endParaRPr>
              </a:p>
            </c:rich>
          </c:tx>
          <c:layout>
            <c:manualLayout>
              <c:xMode val="edge"/>
              <c:yMode val="edge"/>
              <c:x val="0"/>
              <c:y val="9.0105877057361491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9810048"/>
        <c:crosses val="autoZero"/>
        <c:crossBetween val="between"/>
        <c:majorUnit val="3"/>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736725547164976E-2"/>
          <c:y val="7.4399272042112427E-2"/>
          <c:w val="0.91550846506813444"/>
          <c:h val="0.86933453875548528"/>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3.4992372213918356E-2"/>
                  <c:y val="-2.048236369702632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17"/>
              <c:layout>
                <c:manualLayout>
                  <c:x val="-8.3981693313404035E-3"/>
                  <c:y val="-1.74266092758174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A00-4E29-BFD0-FB6AE16CC9EF}"/>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0.0</c:formatCode>
                <c:ptCount val="18"/>
                <c:pt idx="0">
                  <c:v>4.5</c:v>
                </c:pt>
                <c:pt idx="1">
                  <c:v>4.3</c:v>
                </c:pt>
                <c:pt idx="2">
                  <c:v>4.0999999999999996</c:v>
                </c:pt>
                <c:pt idx="3">
                  <c:v>3.9</c:v>
                </c:pt>
                <c:pt idx="4">
                  <c:v>3.6</c:v>
                </c:pt>
                <c:pt idx="5">
                  <c:v>3.7</c:v>
                </c:pt>
                <c:pt idx="6">
                  <c:v>2.8</c:v>
                </c:pt>
                <c:pt idx="7">
                  <c:v>2.9</c:v>
                </c:pt>
                <c:pt idx="8">
                  <c:v>4</c:v>
                </c:pt>
                <c:pt idx="9">
                  <c:v>5.9</c:v>
                </c:pt>
                <c:pt idx="10">
                  <c:v>3.3</c:v>
                </c:pt>
                <c:pt idx="11">
                  <c:v>3.2</c:v>
                </c:pt>
                <c:pt idx="12">
                  <c:v>3</c:v>
                </c:pt>
                <c:pt idx="13">
                  <c:v>3.6</c:v>
                </c:pt>
                <c:pt idx="14">
                  <c:v>4.9000000000000004</c:v>
                </c:pt>
                <c:pt idx="15">
                  <c:v>3.7</c:v>
                </c:pt>
                <c:pt idx="16">
                  <c:v>3.5</c:v>
                </c:pt>
                <c:pt idx="17">
                  <c:v>5</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3.6392067102475077E-2"/>
                  <c:y val="-2.51782159935107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CFB-43A5-9E45-E70130C89699}"/>
                </c:ext>
              </c:extLst>
            </c:dLbl>
            <c:dLbl>
              <c:idx val="8"/>
              <c:layout>
                <c:manualLayout>
                  <c:x val="-4.1990846656702017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CEF5-42A4-B8D7-A2B40EDEA92A}"/>
                </c:ext>
              </c:extLst>
            </c:dLbl>
            <c:dLbl>
              <c:idx val="17"/>
              <c:layout>
                <c:manualLayout>
                  <c:x val="-5.5987795542269351E-3"/>
                  <c:y val="1.742660927581755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A00-4E29-BFD0-FB6AE16CC9EF}"/>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Sheet1!$C$2:$C$19</c:f>
              <c:numCache>
                <c:formatCode>0.0</c:formatCode>
                <c:ptCount val="18"/>
                <c:pt idx="0">
                  <c:v>21.1</c:v>
                </c:pt>
                <c:pt idx="1">
                  <c:v>5.6</c:v>
                </c:pt>
                <c:pt idx="2">
                  <c:v>8</c:v>
                </c:pt>
                <c:pt idx="3">
                  <c:v>7.4</c:v>
                </c:pt>
                <c:pt idx="4">
                  <c:v>7.7</c:v>
                </c:pt>
                <c:pt idx="5">
                  <c:v>6.6</c:v>
                </c:pt>
                <c:pt idx="6">
                  <c:v>4.2</c:v>
                </c:pt>
                <c:pt idx="7">
                  <c:v>2.5</c:v>
                </c:pt>
                <c:pt idx="8">
                  <c:v>19.600000000000001</c:v>
                </c:pt>
                <c:pt idx="9">
                  <c:v>6.7</c:v>
                </c:pt>
                <c:pt idx="10">
                  <c:v>2.7</c:v>
                </c:pt>
                <c:pt idx="11">
                  <c:v>10.5</c:v>
                </c:pt>
                <c:pt idx="12">
                  <c:v>11.6</c:v>
                </c:pt>
                <c:pt idx="13">
                  <c:v>3.8</c:v>
                </c:pt>
                <c:pt idx="14">
                  <c:v>6.9</c:v>
                </c:pt>
                <c:pt idx="15">
                  <c:v>12.7</c:v>
                </c:pt>
                <c:pt idx="16">
                  <c:v>4</c:v>
                </c:pt>
                <c:pt idx="17">
                  <c:v>3.5</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3.3592677325361628E-2"/>
                  <c:y val="2.560295462128291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CFB-43A5-9E45-E70130C89699}"/>
                </c:ext>
              </c:extLst>
            </c:dLbl>
            <c:dLbl>
              <c:idx val="17"/>
              <c:layout>
                <c:manualLayout>
                  <c:x val="-2.7993897771134675E-3"/>
                  <c:y val="-1.742660927581755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9A00-4E29-BFD0-FB6AE16CC9EF}"/>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Sheet1!$D$2:$D$19</c:f>
              <c:numCache>
                <c:formatCode>0.0</c:formatCode>
                <c:ptCount val="18"/>
                <c:pt idx="0">
                  <c:v>10.199999999999999</c:v>
                </c:pt>
                <c:pt idx="1">
                  <c:v>7</c:v>
                </c:pt>
                <c:pt idx="2">
                  <c:v>8.4</c:v>
                </c:pt>
                <c:pt idx="3">
                  <c:v>7</c:v>
                </c:pt>
                <c:pt idx="4">
                  <c:v>4.4000000000000004</c:v>
                </c:pt>
                <c:pt idx="5">
                  <c:v>5.5</c:v>
                </c:pt>
                <c:pt idx="6">
                  <c:v>3.8</c:v>
                </c:pt>
                <c:pt idx="7">
                  <c:v>5.6</c:v>
                </c:pt>
                <c:pt idx="8">
                  <c:v>7.3</c:v>
                </c:pt>
                <c:pt idx="9">
                  <c:v>7.5</c:v>
                </c:pt>
                <c:pt idx="10">
                  <c:v>6.2</c:v>
                </c:pt>
                <c:pt idx="11">
                  <c:v>5.0999999999999996</c:v>
                </c:pt>
                <c:pt idx="12">
                  <c:v>6</c:v>
                </c:pt>
                <c:pt idx="13">
                  <c:v>5.5</c:v>
                </c:pt>
                <c:pt idx="14">
                  <c:v>5.6</c:v>
                </c:pt>
                <c:pt idx="15">
                  <c:v>7.4</c:v>
                </c:pt>
                <c:pt idx="16">
                  <c:v>8.8000000000000007</c:v>
                </c:pt>
                <c:pt idx="17">
                  <c:v>11.5</c:v>
                </c:pt>
              </c:numCache>
            </c:numRef>
          </c:val>
          <c:smooth val="0"/>
          <c:extLst xmlns:c16r2="http://schemas.microsoft.com/office/drawing/2015/06/chart">
            <c:ext xmlns:c16="http://schemas.microsoft.com/office/drawing/2014/chart" uri="{C3380CC4-5D6E-409C-BE32-E72D297353CC}">
              <c16:uniqueId val="{00000008-4779-4A06-9372-AD831E09E051}"/>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dLbls>
            <c:dLbl>
              <c:idx val="0"/>
              <c:layout>
                <c:manualLayout>
                  <c:x val="-3.3592677325361628E-2"/>
                  <c:y val="2.048236369702632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CFB-43A5-9E45-E70130C89699}"/>
                </c:ext>
              </c:extLst>
            </c:dLbl>
            <c:dLbl>
              <c:idx val="17"/>
              <c:layout>
                <c:manualLayout>
                  <c:x val="-2.7993897771134675E-3"/>
                  <c:y val="-7.468546832493145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9A00-4E29-BFD0-FB6AE16CC9EF}"/>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Sheet1!$E$2:$E$19</c:f>
              <c:numCache>
                <c:formatCode>0.0</c:formatCode>
                <c:ptCount val="18"/>
                <c:pt idx="0">
                  <c:v>6.7</c:v>
                </c:pt>
                <c:pt idx="1">
                  <c:v>4.5999999999999996</c:v>
                </c:pt>
                <c:pt idx="2">
                  <c:v>4.5</c:v>
                </c:pt>
                <c:pt idx="3">
                  <c:v>3.4</c:v>
                </c:pt>
                <c:pt idx="4">
                  <c:v>4.9000000000000004</c:v>
                </c:pt>
                <c:pt idx="5">
                  <c:v>5.5</c:v>
                </c:pt>
                <c:pt idx="6">
                  <c:v>3.5</c:v>
                </c:pt>
                <c:pt idx="7">
                  <c:v>4.5</c:v>
                </c:pt>
                <c:pt idx="8">
                  <c:v>4.5999999999999996</c:v>
                </c:pt>
                <c:pt idx="9">
                  <c:v>3.3</c:v>
                </c:pt>
                <c:pt idx="10">
                  <c:v>4</c:v>
                </c:pt>
                <c:pt idx="11">
                  <c:v>2.2999999999999998</c:v>
                </c:pt>
                <c:pt idx="12">
                  <c:v>6.3</c:v>
                </c:pt>
                <c:pt idx="13">
                  <c:v>2.8</c:v>
                </c:pt>
                <c:pt idx="14">
                  <c:v>3.1</c:v>
                </c:pt>
                <c:pt idx="15">
                  <c:v>8.4</c:v>
                </c:pt>
                <c:pt idx="16">
                  <c:v>2.7</c:v>
                </c:pt>
                <c:pt idx="17">
                  <c:v>4</c:v>
                </c:pt>
              </c:numCache>
            </c:numRef>
          </c:val>
          <c:smooth val="0"/>
          <c:extLst xmlns:c16r2="http://schemas.microsoft.com/office/drawing/2015/06/chart">
            <c:ext xmlns:c16="http://schemas.microsoft.com/office/drawing/2014/chart" uri="{C3380CC4-5D6E-409C-BE32-E72D297353CC}">
              <c16:uniqueId val="{00000009-4779-4A06-9372-AD831E09E051}"/>
            </c:ext>
          </c:extLst>
        </c:ser>
        <c:ser>
          <c:idx val="4"/>
          <c:order val="4"/>
          <c:tx>
            <c:strRef>
              <c:f>Sheet1!$F$1</c:f>
              <c:strCache>
                <c:ptCount val="1"/>
                <c:pt idx="0">
                  <c:v>Staten Island</c:v>
                </c:pt>
              </c:strCache>
            </c:strRef>
          </c:tx>
          <c:marker>
            <c:symbol val="square"/>
            <c:size val="7"/>
          </c:marker>
          <c:dLbls>
            <c:dLbl>
              <c:idx val="0"/>
              <c:layout>
                <c:manualLayout>
                  <c:x val="-3.3592677325361628E-2"/>
                  <c:y val="2.81632500834111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CFB-43A5-9E45-E70130C89699}"/>
                </c:ext>
              </c:extLst>
            </c:dLbl>
            <c:dLbl>
              <c:idx val="17"/>
              <c:layout>
                <c:manualLayout>
                  <c:x val="-8.3981693313404035E-3"/>
                  <c:y val="-2.2405640497479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9A00-4E29-BFD0-FB6AE16CC9EF}"/>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Sheet1!$F$2:$F$19</c:f>
              <c:numCache>
                <c:formatCode>0.0</c:formatCode>
                <c:ptCount val="18"/>
                <c:pt idx="0">
                  <c:v>2</c:v>
                </c:pt>
                <c:pt idx="1">
                  <c:v>3.9</c:v>
                </c:pt>
                <c:pt idx="2">
                  <c:v>3.6</c:v>
                </c:pt>
                <c:pt idx="3">
                  <c:v>0.2</c:v>
                </c:pt>
                <c:pt idx="4">
                  <c:v>1.4</c:v>
                </c:pt>
                <c:pt idx="5">
                  <c:v>3</c:v>
                </c:pt>
                <c:pt idx="6">
                  <c:v>1</c:v>
                </c:pt>
                <c:pt idx="7">
                  <c:v>1.9</c:v>
                </c:pt>
                <c:pt idx="8">
                  <c:v>2</c:v>
                </c:pt>
                <c:pt idx="9">
                  <c:v>3.9</c:v>
                </c:pt>
                <c:pt idx="10">
                  <c:v>2.2000000000000002</c:v>
                </c:pt>
                <c:pt idx="11">
                  <c:v>1.7</c:v>
                </c:pt>
                <c:pt idx="12">
                  <c:v>0.9</c:v>
                </c:pt>
                <c:pt idx="13">
                  <c:v>2.5</c:v>
                </c:pt>
                <c:pt idx="14">
                  <c:v>0.9</c:v>
                </c:pt>
                <c:pt idx="15">
                  <c:v>2</c:v>
                </c:pt>
                <c:pt idx="16">
                  <c:v>1.1000000000000001</c:v>
                </c:pt>
                <c:pt idx="17">
                  <c:v>0.2</c:v>
                </c:pt>
              </c:numCache>
            </c:numRef>
          </c:val>
          <c:smooth val="0"/>
          <c:extLst xmlns:c16r2="http://schemas.microsoft.com/office/drawing/2015/06/chart">
            <c:ext xmlns:c16="http://schemas.microsoft.com/office/drawing/2014/chart" uri="{C3380CC4-5D6E-409C-BE32-E72D297353CC}">
              <c16:uniqueId val="{0000000A-4779-4A06-9372-AD831E09E051}"/>
            </c:ext>
          </c:extLst>
        </c:ser>
        <c:dLbls>
          <c:showLegendKey val="0"/>
          <c:showVal val="0"/>
          <c:showCatName val="0"/>
          <c:showSerName val="0"/>
          <c:showPercent val="0"/>
          <c:showBubbleSize val="0"/>
        </c:dLbls>
        <c:marker val="1"/>
        <c:smooth val="0"/>
        <c:axId val="134909952"/>
        <c:axId val="134911488"/>
      </c:lineChart>
      <c:catAx>
        <c:axId val="13490995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4911488"/>
        <c:crosses val="autoZero"/>
        <c:auto val="1"/>
        <c:lblAlgn val="ctr"/>
        <c:lblOffset val="100"/>
        <c:noMultiLvlLbl val="0"/>
      </c:catAx>
      <c:valAx>
        <c:axId val="134911488"/>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Shigella rate per 100,000</a:t>
                </a:r>
                <a:endParaRPr lang="en-US" sz="1200" dirty="0">
                  <a:effectLst/>
                  <a:latin typeface="+mn-lt"/>
                </a:endParaRPr>
              </a:p>
            </c:rich>
          </c:tx>
          <c:layout>
            <c:manualLayout>
              <c:xMode val="edge"/>
              <c:yMode val="edge"/>
              <c:x val="2.3789302495667007E-3"/>
              <c:y val="0.2193443596005327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490995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320059357463597E-2"/>
          <c:y val="3.0789771070282881E-2"/>
          <c:w val="0.88239142203917442"/>
          <c:h val="0.67393436893346281"/>
        </c:manualLayout>
      </c:layout>
      <c:barChart>
        <c:barDir val="col"/>
        <c:grouping val="clustered"/>
        <c:varyColors val="0"/>
        <c:ser>
          <c:idx val="0"/>
          <c:order val="0"/>
          <c:tx>
            <c:strRef>
              <c:f>Sheet1!$B$1</c:f>
              <c:strCache>
                <c:ptCount val="1"/>
                <c:pt idx="0">
                  <c:v>Shigella rate</c:v>
                </c:pt>
              </c:strCache>
            </c:strRef>
          </c:tx>
          <c:spPr>
            <a:solidFill>
              <a:srgbClr val="1F78B4"/>
            </a:solidFill>
            <a:ln>
              <a:solidFill>
                <a:schemeClr val="bg1">
                  <a:lumMod val="50000"/>
                </a:schemeClr>
              </a:solidFill>
            </a:ln>
          </c:spPr>
          <c:invertIfNegative val="0"/>
          <c:dPt>
            <c:idx val="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1-214C-42CD-9F4B-40ACA1907BB6}"/>
              </c:ext>
            </c:extLst>
          </c:dPt>
          <c:dPt>
            <c:idx val="1"/>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3-214C-42CD-9F4B-40ACA1907BB6}"/>
              </c:ext>
            </c:extLst>
          </c:dPt>
          <c:dPt>
            <c:idx val="2"/>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5-214C-42CD-9F4B-40ACA1907BB6}"/>
              </c:ext>
            </c:extLst>
          </c:dPt>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Mott Haven (107)</c:v>
                </c:pt>
                <c:pt idx="1">
                  <c:v>Morrisania (106)</c:v>
                </c:pt>
                <c:pt idx="2">
                  <c:v>Kingsbridge (101)</c:v>
                </c:pt>
                <c:pt idx="3">
                  <c:v>Fordham (103)</c:v>
                </c:pt>
                <c:pt idx="4">
                  <c:v>Crotona (105)</c:v>
                </c:pt>
                <c:pt idx="5">
                  <c:v>Pelham (104)</c:v>
                </c:pt>
                <c:pt idx="6">
                  <c:v>Northeast Bronx (102)</c:v>
                </c:pt>
              </c:strCache>
            </c:strRef>
          </c:cat>
          <c:val>
            <c:numRef>
              <c:f>Sheet1!$B$2:$B$8</c:f>
              <c:numCache>
                <c:formatCode>0.0</c:formatCode>
                <c:ptCount val="7"/>
                <c:pt idx="0">
                  <c:v>9.6999999999999993</c:v>
                </c:pt>
                <c:pt idx="1">
                  <c:v>7.1</c:v>
                </c:pt>
                <c:pt idx="2">
                  <c:v>6.4</c:v>
                </c:pt>
                <c:pt idx="3">
                  <c:v>5.5</c:v>
                </c:pt>
                <c:pt idx="4">
                  <c:v>5.3</c:v>
                </c:pt>
                <c:pt idx="5">
                  <c:v>2.2999999999999998</c:v>
                </c:pt>
                <c:pt idx="6">
                  <c:v>2.2000000000000002</c:v>
                </c:pt>
              </c:numCache>
            </c:numRef>
          </c:val>
          <c:extLst xmlns:c16r2="http://schemas.microsoft.com/office/drawing/2015/06/chart">
            <c:ext xmlns:c16="http://schemas.microsoft.com/office/drawing/2014/chart" uri="{C3380CC4-5D6E-409C-BE32-E72D297353CC}">
              <c16:uniqueId val="{00000006-214C-42CD-9F4B-40ACA1907BB6}"/>
            </c:ext>
          </c:extLst>
        </c:ser>
        <c:dLbls>
          <c:showLegendKey val="0"/>
          <c:showVal val="0"/>
          <c:showCatName val="0"/>
          <c:showSerName val="0"/>
          <c:showPercent val="0"/>
          <c:showBubbleSize val="0"/>
        </c:dLbls>
        <c:gapWidth val="70"/>
        <c:axId val="135172096"/>
        <c:axId val="135173632"/>
      </c:barChart>
      <c:dateAx>
        <c:axId val="135172096"/>
        <c:scaling>
          <c:orientation val="minMax"/>
        </c:scaling>
        <c:delete val="0"/>
        <c:axPos val="b"/>
        <c:numFmt formatCode="General" sourceLinked="0"/>
        <c:majorTickMark val="out"/>
        <c:minorTickMark val="none"/>
        <c:tickLblPos val="nextTo"/>
        <c:txPr>
          <a:bodyPr/>
          <a:lstStyle/>
          <a:p>
            <a:pPr>
              <a:defRPr sz="1100"/>
            </a:pPr>
            <a:endParaRPr lang="en-US"/>
          </a:p>
        </c:txPr>
        <c:crossAx val="135173632"/>
        <c:crosses val="autoZero"/>
        <c:auto val="0"/>
        <c:lblOffset val="100"/>
        <c:baseTimeUnit val="days"/>
        <c:minorUnit val="1"/>
      </c:dateAx>
      <c:valAx>
        <c:axId val="135173632"/>
        <c:scaling>
          <c:orientation val="minMax"/>
          <c:max val="10"/>
          <c:min val="0"/>
        </c:scaling>
        <c:delete val="0"/>
        <c:axPos val="l"/>
        <c:title>
          <c:tx>
            <c:rich>
              <a:bodyPr rot="-5400000" vert="horz"/>
              <a:lstStyle/>
              <a:p>
                <a:pPr>
                  <a:defRPr sz="1400"/>
                </a:pPr>
                <a:r>
                  <a:rPr lang="en-US" sz="1200" b="1" i="0" baseline="0" dirty="0">
                    <a:effectLst/>
                  </a:rPr>
                  <a:t>Age-adjusted Shigella rate per 100,000</a:t>
                </a:r>
                <a:endParaRPr lang="en-US" sz="1200" dirty="0">
                  <a:effectLst/>
                </a:endParaRPr>
              </a:p>
            </c:rich>
          </c:tx>
          <c:layout>
            <c:manualLayout>
              <c:xMode val="edge"/>
              <c:yMode val="edge"/>
              <c:x val="0"/>
              <c:y val="8.1657966331255535E-2"/>
            </c:manualLayout>
          </c:layout>
          <c:overlay val="0"/>
        </c:title>
        <c:numFmt formatCode="0" sourceLinked="0"/>
        <c:majorTickMark val="out"/>
        <c:minorTickMark val="none"/>
        <c:tickLblPos val="nextTo"/>
        <c:txPr>
          <a:bodyPr/>
          <a:lstStyle/>
          <a:p>
            <a:pPr>
              <a:defRPr sz="1200"/>
            </a:pPr>
            <a:endParaRPr lang="en-US"/>
          </a:p>
        </c:txPr>
        <c:crossAx val="135172096"/>
        <c:crosses val="autoZero"/>
        <c:crossBetween val="between"/>
        <c:majorUnit val="2"/>
        <c:minorUnit val="0.2"/>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34894878505386E-2"/>
          <c:y val="7.4399272042112427E-2"/>
          <c:w val="0.90711029573679391"/>
          <c:h val="0.86933453875548528"/>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3.4992372213918356E-2"/>
                  <c:y val="-2.048236369702632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17"/>
              <c:layout>
                <c:manualLayout>
                  <c:x val="0"/>
                  <c:y val="-9.958062443324314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DFB-487F-8024-4CA134410433}"/>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0.0</c:formatCode>
                <c:ptCount val="18"/>
                <c:pt idx="0">
                  <c:v>17.5</c:v>
                </c:pt>
                <c:pt idx="1">
                  <c:v>16.7</c:v>
                </c:pt>
                <c:pt idx="2">
                  <c:v>15.3</c:v>
                </c:pt>
                <c:pt idx="3">
                  <c:v>14.5</c:v>
                </c:pt>
                <c:pt idx="4">
                  <c:v>12.4</c:v>
                </c:pt>
                <c:pt idx="5">
                  <c:v>10.7</c:v>
                </c:pt>
                <c:pt idx="6">
                  <c:v>10.6</c:v>
                </c:pt>
                <c:pt idx="7">
                  <c:v>8.3000000000000007</c:v>
                </c:pt>
                <c:pt idx="8">
                  <c:v>9.5</c:v>
                </c:pt>
                <c:pt idx="9">
                  <c:v>7.6</c:v>
                </c:pt>
                <c:pt idx="10">
                  <c:v>10.1</c:v>
                </c:pt>
                <c:pt idx="11">
                  <c:v>9.4</c:v>
                </c:pt>
                <c:pt idx="12">
                  <c:v>7.9</c:v>
                </c:pt>
                <c:pt idx="13">
                  <c:v>6.8</c:v>
                </c:pt>
                <c:pt idx="14">
                  <c:v>7.8</c:v>
                </c:pt>
                <c:pt idx="15">
                  <c:v>7.1</c:v>
                </c:pt>
                <c:pt idx="16">
                  <c:v>9.1999999999999993</c:v>
                </c:pt>
                <c:pt idx="17">
                  <c:v>8.5</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3.6392067102475077E-2"/>
                  <c:y val="2.46120962231107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CFB-43A5-9E45-E70130C89699}"/>
                </c:ext>
              </c:extLst>
            </c:dLbl>
            <c:dLbl>
              <c:idx val="17"/>
              <c:layout>
                <c:manualLayout>
                  <c:x val="-6.9984744427836693E-3"/>
                  <c:y val="-1.99161248866486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DFB-487F-8024-4CA134410433}"/>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Sheet1!$C$2:$C$19</c:f>
              <c:numCache>
                <c:formatCode>0.0</c:formatCode>
                <c:ptCount val="18"/>
                <c:pt idx="0">
                  <c:v>11.9</c:v>
                </c:pt>
                <c:pt idx="1">
                  <c:v>11.4</c:v>
                </c:pt>
                <c:pt idx="2">
                  <c:v>11.3</c:v>
                </c:pt>
                <c:pt idx="3">
                  <c:v>8.3000000000000007</c:v>
                </c:pt>
                <c:pt idx="4">
                  <c:v>8.5</c:v>
                </c:pt>
                <c:pt idx="5">
                  <c:v>7.2</c:v>
                </c:pt>
                <c:pt idx="6">
                  <c:v>8.1</c:v>
                </c:pt>
                <c:pt idx="7">
                  <c:v>8.6</c:v>
                </c:pt>
                <c:pt idx="8">
                  <c:v>8.3000000000000007</c:v>
                </c:pt>
                <c:pt idx="9">
                  <c:v>8.4</c:v>
                </c:pt>
                <c:pt idx="10">
                  <c:v>9.3000000000000007</c:v>
                </c:pt>
                <c:pt idx="11">
                  <c:v>9.8000000000000007</c:v>
                </c:pt>
                <c:pt idx="12">
                  <c:v>10.3</c:v>
                </c:pt>
                <c:pt idx="13">
                  <c:v>7.7</c:v>
                </c:pt>
                <c:pt idx="14">
                  <c:v>10</c:v>
                </c:pt>
                <c:pt idx="15">
                  <c:v>8.6</c:v>
                </c:pt>
                <c:pt idx="16">
                  <c:v>9.8000000000000007</c:v>
                </c:pt>
                <c:pt idx="17">
                  <c:v>10.1</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3.4992372213918342E-2"/>
                  <c:y val="-3.165585720295274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CFB-43A5-9E45-E70130C89699}"/>
                </c:ext>
              </c:extLst>
            </c:dLbl>
            <c:dLbl>
              <c:idx val="1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DFB-487F-8024-4CA134410433}"/>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Sheet1!$D$2:$D$19</c:f>
              <c:numCache>
                <c:formatCode>0.0</c:formatCode>
                <c:ptCount val="18"/>
                <c:pt idx="0">
                  <c:v>55.4</c:v>
                </c:pt>
                <c:pt idx="1">
                  <c:v>43.1</c:v>
                </c:pt>
                <c:pt idx="2">
                  <c:v>40</c:v>
                </c:pt>
                <c:pt idx="3">
                  <c:v>33.299999999999997</c:v>
                </c:pt>
                <c:pt idx="4">
                  <c:v>29.7</c:v>
                </c:pt>
                <c:pt idx="5">
                  <c:v>24.8</c:v>
                </c:pt>
                <c:pt idx="6">
                  <c:v>24.9</c:v>
                </c:pt>
                <c:pt idx="7">
                  <c:v>21.6</c:v>
                </c:pt>
                <c:pt idx="8">
                  <c:v>20.7</c:v>
                </c:pt>
                <c:pt idx="9">
                  <c:v>19.899999999999999</c:v>
                </c:pt>
                <c:pt idx="10">
                  <c:v>22.5</c:v>
                </c:pt>
                <c:pt idx="11">
                  <c:v>20.8</c:v>
                </c:pt>
                <c:pt idx="12">
                  <c:v>19.399999999999999</c:v>
                </c:pt>
                <c:pt idx="13">
                  <c:v>17.2</c:v>
                </c:pt>
                <c:pt idx="14">
                  <c:v>17.399999999999999</c:v>
                </c:pt>
                <c:pt idx="15">
                  <c:v>21.1</c:v>
                </c:pt>
                <c:pt idx="16">
                  <c:v>18.899999999999999</c:v>
                </c:pt>
                <c:pt idx="17">
                  <c:v>21.3</c:v>
                </c:pt>
              </c:numCache>
            </c:numRef>
          </c:val>
          <c:smooth val="0"/>
          <c:extLst xmlns:c16r2="http://schemas.microsoft.com/office/drawing/2015/06/chart">
            <c:ext xmlns:c16="http://schemas.microsoft.com/office/drawing/2014/chart" uri="{C3380CC4-5D6E-409C-BE32-E72D297353CC}">
              <c16:uniqueId val="{00000008-4779-4A06-9372-AD831E09E051}"/>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dLbls>
            <c:dLbl>
              <c:idx val="0"/>
              <c:layout>
                <c:manualLayout>
                  <c:x val="-3.4992372213918342E-2"/>
                  <c:y val="-2.183932470222844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CFB-43A5-9E45-E70130C89699}"/>
                </c:ext>
              </c:extLst>
            </c:dLbl>
            <c:dLbl>
              <c:idx val="17"/>
              <c:layout>
                <c:manualLayout>
                  <c:x val="-1.3996948885567338E-3"/>
                  <c:y val="4.979031221662157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DFB-487F-8024-4CA134410433}"/>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Sheet1!$E$2:$E$19</c:f>
              <c:numCache>
                <c:formatCode>0.0</c:formatCode>
                <c:ptCount val="18"/>
                <c:pt idx="0">
                  <c:v>13.8</c:v>
                </c:pt>
                <c:pt idx="1">
                  <c:v>12.2</c:v>
                </c:pt>
                <c:pt idx="2">
                  <c:v>11.1</c:v>
                </c:pt>
                <c:pt idx="3">
                  <c:v>10.5</c:v>
                </c:pt>
                <c:pt idx="4">
                  <c:v>8.1</c:v>
                </c:pt>
                <c:pt idx="5">
                  <c:v>6.4</c:v>
                </c:pt>
                <c:pt idx="6">
                  <c:v>8.3000000000000007</c:v>
                </c:pt>
                <c:pt idx="7">
                  <c:v>8.5</c:v>
                </c:pt>
                <c:pt idx="8">
                  <c:v>7.6</c:v>
                </c:pt>
                <c:pt idx="9">
                  <c:v>8.9</c:v>
                </c:pt>
                <c:pt idx="10">
                  <c:v>7.6</c:v>
                </c:pt>
                <c:pt idx="11">
                  <c:v>8.1</c:v>
                </c:pt>
                <c:pt idx="12">
                  <c:v>7</c:v>
                </c:pt>
                <c:pt idx="13">
                  <c:v>7.2</c:v>
                </c:pt>
                <c:pt idx="14">
                  <c:v>8</c:v>
                </c:pt>
                <c:pt idx="15">
                  <c:v>6.8</c:v>
                </c:pt>
                <c:pt idx="16">
                  <c:v>7</c:v>
                </c:pt>
                <c:pt idx="17">
                  <c:v>7.7</c:v>
                </c:pt>
              </c:numCache>
            </c:numRef>
          </c:val>
          <c:smooth val="0"/>
          <c:extLst xmlns:c16r2="http://schemas.microsoft.com/office/drawing/2015/06/chart">
            <c:ext xmlns:c16="http://schemas.microsoft.com/office/drawing/2014/chart" uri="{C3380CC4-5D6E-409C-BE32-E72D297353CC}">
              <c16:uniqueId val="{00000009-4779-4A06-9372-AD831E09E051}"/>
            </c:ext>
          </c:extLst>
        </c:ser>
        <c:ser>
          <c:idx val="4"/>
          <c:order val="4"/>
          <c:tx>
            <c:strRef>
              <c:f>Sheet1!$F$1</c:f>
              <c:strCache>
                <c:ptCount val="1"/>
                <c:pt idx="0">
                  <c:v>Staten Island</c:v>
                </c:pt>
              </c:strCache>
            </c:strRef>
          </c:tx>
          <c:marker>
            <c:symbol val="square"/>
            <c:size val="7"/>
          </c:marker>
          <c:dLbls>
            <c:dLbl>
              <c:idx val="0"/>
              <c:layout>
                <c:manualLayout>
                  <c:x val="-3.3592677325361628E-2"/>
                  <c:y val="2.81632500834111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CFB-43A5-9E45-E70130C89699}"/>
                </c:ext>
              </c:extLst>
            </c:dLbl>
            <c:dLbl>
              <c:idx val="17"/>
              <c:layout>
                <c:manualLayout>
                  <c:x val="-8.3981693313404035E-3"/>
                  <c:y val="2.24056404974797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ADFB-487F-8024-4CA134410433}"/>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Sheet1!$F$2:$F$19</c:f>
              <c:numCache>
                <c:formatCode>0.0</c:formatCode>
                <c:ptCount val="18"/>
                <c:pt idx="0">
                  <c:v>5.3</c:v>
                </c:pt>
                <c:pt idx="1">
                  <c:v>5.5</c:v>
                </c:pt>
                <c:pt idx="2">
                  <c:v>6.6</c:v>
                </c:pt>
                <c:pt idx="3">
                  <c:v>5.8</c:v>
                </c:pt>
                <c:pt idx="4">
                  <c:v>7.2</c:v>
                </c:pt>
                <c:pt idx="5">
                  <c:v>3</c:v>
                </c:pt>
                <c:pt idx="6">
                  <c:v>4.7</c:v>
                </c:pt>
                <c:pt idx="7">
                  <c:v>1.8</c:v>
                </c:pt>
                <c:pt idx="8">
                  <c:v>2.6</c:v>
                </c:pt>
                <c:pt idx="9">
                  <c:v>3.8</c:v>
                </c:pt>
                <c:pt idx="10">
                  <c:v>3.7</c:v>
                </c:pt>
                <c:pt idx="11">
                  <c:v>3.8</c:v>
                </c:pt>
                <c:pt idx="12">
                  <c:v>3</c:v>
                </c:pt>
                <c:pt idx="13">
                  <c:v>3.9</c:v>
                </c:pt>
                <c:pt idx="14">
                  <c:v>4.0999999999999996</c:v>
                </c:pt>
                <c:pt idx="15">
                  <c:v>4.5</c:v>
                </c:pt>
                <c:pt idx="16">
                  <c:v>4.3</c:v>
                </c:pt>
                <c:pt idx="17">
                  <c:v>6.6</c:v>
                </c:pt>
              </c:numCache>
            </c:numRef>
          </c:val>
          <c:smooth val="0"/>
          <c:extLst xmlns:c16r2="http://schemas.microsoft.com/office/drawing/2015/06/chart">
            <c:ext xmlns:c16="http://schemas.microsoft.com/office/drawing/2014/chart" uri="{C3380CC4-5D6E-409C-BE32-E72D297353CC}">
              <c16:uniqueId val="{0000000A-4779-4A06-9372-AD831E09E051}"/>
            </c:ext>
          </c:extLst>
        </c:ser>
        <c:dLbls>
          <c:showLegendKey val="0"/>
          <c:showVal val="0"/>
          <c:showCatName val="0"/>
          <c:showSerName val="0"/>
          <c:showPercent val="0"/>
          <c:showBubbleSize val="0"/>
        </c:dLbls>
        <c:marker val="1"/>
        <c:smooth val="0"/>
        <c:axId val="135449216"/>
        <c:axId val="135549312"/>
      </c:lineChart>
      <c:catAx>
        <c:axId val="13544921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5549312"/>
        <c:crosses val="autoZero"/>
        <c:auto val="1"/>
        <c:lblAlgn val="ctr"/>
        <c:lblOffset val="100"/>
        <c:noMultiLvlLbl val="0"/>
      </c:catAx>
      <c:valAx>
        <c:axId val="135549312"/>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Giardia rate per 100,000</a:t>
                </a:r>
                <a:endParaRPr lang="en-US" sz="1200" dirty="0">
                  <a:effectLst/>
                  <a:latin typeface="+mn-lt"/>
                </a:endParaRPr>
              </a:p>
            </c:rich>
          </c:tx>
          <c:layout>
            <c:manualLayout>
              <c:xMode val="edge"/>
              <c:yMode val="edge"/>
              <c:x val="0"/>
              <c:y val="0.23677096887635027"/>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544921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320059357463597E-2"/>
          <c:y val="3.0789771070282881E-2"/>
          <c:w val="0.88239142203917442"/>
          <c:h val="0.67393436893346281"/>
        </c:manualLayout>
      </c:layout>
      <c:barChart>
        <c:barDir val="col"/>
        <c:grouping val="clustered"/>
        <c:varyColors val="0"/>
        <c:ser>
          <c:idx val="0"/>
          <c:order val="0"/>
          <c:tx>
            <c:strRef>
              <c:f>Sheet1!$B$1</c:f>
              <c:strCache>
                <c:ptCount val="1"/>
                <c:pt idx="0">
                  <c:v>Giardia rate</c:v>
                </c:pt>
              </c:strCache>
            </c:strRef>
          </c:tx>
          <c:spPr>
            <a:solidFill>
              <a:srgbClr val="1F78B4"/>
            </a:solidFill>
            <a:ln>
              <a:solidFill>
                <a:schemeClr val="bg1">
                  <a:lumMod val="50000"/>
                </a:schemeClr>
              </a:solidFill>
            </a:ln>
          </c:spPr>
          <c:invertIfNegative val="0"/>
          <c:dPt>
            <c:idx val="0"/>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1-214C-42CD-9F4B-40ACA1907BB6}"/>
              </c:ext>
            </c:extLst>
          </c:dPt>
          <c:dPt>
            <c:idx val="1"/>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3-214C-42CD-9F4B-40ACA1907BB6}"/>
              </c:ext>
            </c:extLst>
          </c:dPt>
          <c:dPt>
            <c:idx val="2"/>
            <c:invertIfNegative val="0"/>
            <c:bubble3D val="0"/>
            <c:spPr>
              <a:solidFill>
                <a:schemeClr val="bg2"/>
              </a:solidFill>
              <a:ln>
                <a:solidFill>
                  <a:schemeClr val="bg1">
                    <a:lumMod val="50000"/>
                  </a:schemeClr>
                </a:solidFill>
              </a:ln>
            </c:spPr>
            <c:extLst xmlns:c16r2="http://schemas.microsoft.com/office/drawing/2015/06/chart">
              <c:ext xmlns:c16="http://schemas.microsoft.com/office/drawing/2014/chart" uri="{C3380CC4-5D6E-409C-BE32-E72D297353CC}">
                <c16:uniqueId val="{00000005-214C-42CD-9F4B-40ACA1907BB6}"/>
              </c:ext>
            </c:extLst>
          </c:dPt>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Fordham (103)</c:v>
                </c:pt>
                <c:pt idx="1">
                  <c:v>Morrisania (106)</c:v>
                </c:pt>
                <c:pt idx="2">
                  <c:v>Kingsbridge (101)</c:v>
                </c:pt>
                <c:pt idx="3">
                  <c:v>Crotona (105)</c:v>
                </c:pt>
                <c:pt idx="4">
                  <c:v>Pelham (104)</c:v>
                </c:pt>
                <c:pt idx="5">
                  <c:v>Mott Haven (107)</c:v>
                </c:pt>
                <c:pt idx="6">
                  <c:v>Northeast Bronx (102)</c:v>
                </c:pt>
              </c:strCache>
            </c:strRef>
          </c:cat>
          <c:val>
            <c:numRef>
              <c:f>Sheet1!$B$2:$B$8</c:f>
              <c:numCache>
                <c:formatCode>General</c:formatCode>
                <c:ptCount val="7"/>
                <c:pt idx="0">
                  <c:v>11.7</c:v>
                </c:pt>
                <c:pt idx="1">
                  <c:v>10.8</c:v>
                </c:pt>
                <c:pt idx="2">
                  <c:v>9.1</c:v>
                </c:pt>
                <c:pt idx="3">
                  <c:v>7.5</c:v>
                </c:pt>
                <c:pt idx="4">
                  <c:v>7.3</c:v>
                </c:pt>
                <c:pt idx="5">
                  <c:v>6.9</c:v>
                </c:pt>
                <c:pt idx="6">
                  <c:v>5.9</c:v>
                </c:pt>
              </c:numCache>
            </c:numRef>
          </c:val>
          <c:extLst xmlns:c16r2="http://schemas.microsoft.com/office/drawing/2015/06/chart">
            <c:ext xmlns:c16="http://schemas.microsoft.com/office/drawing/2014/chart" uri="{C3380CC4-5D6E-409C-BE32-E72D297353CC}">
              <c16:uniqueId val="{00000006-214C-42CD-9F4B-40ACA1907BB6}"/>
            </c:ext>
          </c:extLst>
        </c:ser>
        <c:dLbls>
          <c:showLegendKey val="0"/>
          <c:showVal val="0"/>
          <c:showCatName val="0"/>
          <c:showSerName val="0"/>
          <c:showPercent val="0"/>
          <c:showBubbleSize val="0"/>
        </c:dLbls>
        <c:gapWidth val="70"/>
        <c:axId val="135729536"/>
        <c:axId val="135731072"/>
      </c:barChart>
      <c:dateAx>
        <c:axId val="135729536"/>
        <c:scaling>
          <c:orientation val="minMax"/>
        </c:scaling>
        <c:delete val="0"/>
        <c:axPos val="b"/>
        <c:numFmt formatCode="General" sourceLinked="0"/>
        <c:majorTickMark val="out"/>
        <c:minorTickMark val="none"/>
        <c:tickLblPos val="nextTo"/>
        <c:txPr>
          <a:bodyPr/>
          <a:lstStyle/>
          <a:p>
            <a:pPr>
              <a:defRPr sz="1100"/>
            </a:pPr>
            <a:endParaRPr lang="en-US"/>
          </a:p>
        </c:txPr>
        <c:crossAx val="135731072"/>
        <c:crosses val="autoZero"/>
        <c:auto val="0"/>
        <c:lblOffset val="100"/>
        <c:baseTimeUnit val="days"/>
        <c:minorUnit val="1"/>
      </c:dateAx>
      <c:valAx>
        <c:axId val="135731072"/>
        <c:scaling>
          <c:orientation val="minMax"/>
          <c:max val="15"/>
          <c:min val="0"/>
        </c:scaling>
        <c:delete val="0"/>
        <c:axPos val="l"/>
        <c:title>
          <c:tx>
            <c:rich>
              <a:bodyPr rot="-5400000" vert="horz"/>
              <a:lstStyle/>
              <a:p>
                <a:pPr>
                  <a:defRPr sz="1400"/>
                </a:pPr>
                <a:r>
                  <a:rPr lang="en-US" sz="1200" b="1" i="0" baseline="0" dirty="0">
                    <a:effectLst/>
                  </a:rPr>
                  <a:t>Age-adjusted Giardia rate per 100,000</a:t>
                </a:r>
                <a:endParaRPr lang="en-US" sz="1200" dirty="0">
                  <a:effectLst/>
                </a:endParaRPr>
              </a:p>
            </c:rich>
          </c:tx>
          <c:layout>
            <c:manualLayout>
              <c:xMode val="edge"/>
              <c:yMode val="edge"/>
              <c:x val="0"/>
              <c:y val="0.11597168519922703"/>
            </c:manualLayout>
          </c:layout>
          <c:overlay val="0"/>
        </c:title>
        <c:numFmt formatCode="0" sourceLinked="0"/>
        <c:majorTickMark val="out"/>
        <c:minorTickMark val="none"/>
        <c:tickLblPos val="nextTo"/>
        <c:txPr>
          <a:bodyPr/>
          <a:lstStyle/>
          <a:p>
            <a:pPr>
              <a:defRPr sz="1200"/>
            </a:pPr>
            <a:endParaRPr lang="en-US"/>
          </a:p>
        </c:txPr>
        <c:crossAx val="1357295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736725547164976E-2"/>
          <c:y val="7.4399272042112427E-2"/>
          <c:w val="0.91550846506813444"/>
          <c:h val="0.86933453875548528"/>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E1FB-40D0-865E-909D22CA772F}"/>
              </c:ext>
            </c:extLst>
          </c:dPt>
          <c:dPt>
            <c:idx val="5"/>
            <c:bubble3D val="0"/>
            <c:extLst xmlns:c16r2="http://schemas.microsoft.com/office/drawing/2015/06/chart">
              <c:ext xmlns:c16="http://schemas.microsoft.com/office/drawing/2014/chart" uri="{C3380CC4-5D6E-409C-BE32-E72D297353CC}">
                <c16:uniqueId val="{00000001-E1FB-40D0-865E-909D22CA772F}"/>
              </c:ext>
            </c:extLst>
          </c:dPt>
          <c:dPt>
            <c:idx val="9"/>
            <c:bubble3D val="0"/>
            <c:extLst xmlns:c16r2="http://schemas.microsoft.com/office/drawing/2015/06/chart">
              <c:ext xmlns:c16="http://schemas.microsoft.com/office/drawing/2014/chart" uri="{C3380CC4-5D6E-409C-BE32-E72D297353CC}">
                <c16:uniqueId val="{00000002-E1FB-40D0-865E-909D22CA772F}"/>
              </c:ext>
            </c:extLst>
          </c:dPt>
          <c:dPt>
            <c:idx val="12"/>
            <c:bubble3D val="0"/>
            <c:extLst xmlns:c16r2="http://schemas.microsoft.com/office/drawing/2015/06/chart">
              <c:ext xmlns:c16="http://schemas.microsoft.com/office/drawing/2014/chart" uri="{C3380CC4-5D6E-409C-BE32-E72D297353CC}">
                <c16:uniqueId val="{00000003-E1FB-40D0-865E-909D22CA772F}"/>
              </c:ext>
            </c:extLst>
          </c:dPt>
          <c:dLbls>
            <c:dLbl>
              <c:idx val="0"/>
              <c:layout>
                <c:manualLayout>
                  <c:x val="-3.4992372213918342E-2"/>
                  <c:y val="2.432884031305962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13-4ED0-AAE3-E8FE8C694AD2}"/>
                </c:ext>
              </c:extLst>
            </c:dLbl>
            <c:dLbl>
              <c:idx val="1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C5A-4AFB-A9FA-B053FF9D8531}"/>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0.0</c:formatCode>
                <c:ptCount val="18"/>
                <c:pt idx="0">
                  <c:v>1</c:v>
                </c:pt>
                <c:pt idx="1">
                  <c:v>1.9</c:v>
                </c:pt>
                <c:pt idx="2">
                  <c:v>2</c:v>
                </c:pt>
                <c:pt idx="3">
                  <c:v>1.4</c:v>
                </c:pt>
                <c:pt idx="4">
                  <c:v>2.5</c:v>
                </c:pt>
                <c:pt idx="5">
                  <c:v>2.9</c:v>
                </c:pt>
                <c:pt idx="6">
                  <c:v>2.4</c:v>
                </c:pt>
                <c:pt idx="7">
                  <c:v>2.2999999999999998</c:v>
                </c:pt>
                <c:pt idx="8">
                  <c:v>1.2</c:v>
                </c:pt>
                <c:pt idx="9">
                  <c:v>1</c:v>
                </c:pt>
                <c:pt idx="10">
                  <c:v>1.7</c:v>
                </c:pt>
                <c:pt idx="11">
                  <c:v>1.1000000000000001</c:v>
                </c:pt>
                <c:pt idx="12">
                  <c:v>1.6</c:v>
                </c:pt>
                <c:pt idx="13">
                  <c:v>1</c:v>
                </c:pt>
                <c:pt idx="14">
                  <c:v>1.5</c:v>
                </c:pt>
                <c:pt idx="15">
                  <c:v>1.9</c:v>
                </c:pt>
                <c:pt idx="16">
                  <c:v>2.8</c:v>
                </c:pt>
                <c:pt idx="17">
                  <c:v>1.9</c:v>
                </c:pt>
              </c:numCache>
            </c:numRef>
          </c:val>
          <c:smooth val="0"/>
          <c:extLst xmlns:c16r2="http://schemas.microsoft.com/office/drawing/2015/06/chart">
            <c:ext xmlns:c16="http://schemas.microsoft.com/office/drawing/2014/chart" uri="{C3380CC4-5D6E-409C-BE32-E72D297353CC}">
              <c16:uniqueId val="{00000000-E113-4ED0-AAE3-E8FE8C694AD2}"/>
            </c:ext>
          </c:extLst>
        </c:ser>
        <c:ser>
          <c:idx val="1"/>
          <c:order val="1"/>
          <c:tx>
            <c:strRef>
              <c:f>Sheet1!$C$1</c:f>
              <c:strCache>
                <c:ptCount val="1"/>
                <c:pt idx="0">
                  <c:v>Brooklyn</c:v>
                </c:pt>
              </c:strCache>
            </c:strRef>
          </c:tx>
          <c:spPr>
            <a:ln w="28575" cap="rnd">
              <a:solidFill>
                <a:srgbClr val="1F78B4"/>
              </a:solidFill>
              <a:round/>
            </a:ln>
            <a:effectLst/>
          </c:spPr>
          <c:marker>
            <c:symbol val="square"/>
            <c:size val="7"/>
            <c:spPr>
              <a:solidFill>
                <a:srgbClr val="1F78B4"/>
              </a:solidFill>
              <a:ln w="25400">
                <a:noFill/>
              </a:ln>
              <a:effectLst/>
            </c:spPr>
          </c:marker>
          <c:dPt>
            <c:idx val="2"/>
            <c:bubble3D val="0"/>
            <c:extLst xmlns:c16r2="http://schemas.microsoft.com/office/drawing/2015/06/chart">
              <c:ext xmlns:c16="http://schemas.microsoft.com/office/drawing/2014/chart" uri="{C3380CC4-5D6E-409C-BE32-E72D297353CC}">
                <c16:uniqueId val="{00000004-E1FB-40D0-865E-909D22CA772F}"/>
              </c:ext>
            </c:extLst>
          </c:dPt>
          <c:dPt>
            <c:idx val="5"/>
            <c:bubble3D val="0"/>
            <c:extLst xmlns:c16r2="http://schemas.microsoft.com/office/drawing/2015/06/chart">
              <c:ext xmlns:c16="http://schemas.microsoft.com/office/drawing/2014/chart" uri="{C3380CC4-5D6E-409C-BE32-E72D297353CC}">
                <c16:uniqueId val="{00000005-E1FB-40D0-865E-909D22CA772F}"/>
              </c:ext>
            </c:extLst>
          </c:dPt>
          <c:dPt>
            <c:idx val="9"/>
            <c:bubble3D val="0"/>
            <c:extLst xmlns:c16r2="http://schemas.microsoft.com/office/drawing/2015/06/chart">
              <c:ext xmlns:c16="http://schemas.microsoft.com/office/drawing/2014/chart" uri="{C3380CC4-5D6E-409C-BE32-E72D297353CC}">
                <c16:uniqueId val="{00000006-E1FB-40D0-865E-909D22CA772F}"/>
              </c:ext>
            </c:extLst>
          </c:dPt>
          <c:dPt>
            <c:idx val="12"/>
            <c:bubble3D val="0"/>
            <c:extLst xmlns:c16r2="http://schemas.microsoft.com/office/drawing/2015/06/chart">
              <c:ext xmlns:c16="http://schemas.microsoft.com/office/drawing/2014/chart" uri="{C3380CC4-5D6E-409C-BE32-E72D297353CC}">
                <c16:uniqueId val="{00000007-E1FB-40D0-865E-909D22CA772F}"/>
              </c:ext>
            </c:extLst>
          </c:dPt>
          <c:dLbls>
            <c:dLbl>
              <c:idx val="0"/>
              <c:layout>
                <c:manualLayout>
                  <c:x val="-3.6392067102475077E-2"/>
                  <c:y val="-2.019918477184863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CFB-43A5-9E45-E70130C89699}"/>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Sheet1!$C$2:$C$19</c:f>
              <c:numCache>
                <c:formatCode>0.0</c:formatCode>
                <c:ptCount val="18"/>
                <c:pt idx="0">
                  <c:v>1.3</c:v>
                </c:pt>
                <c:pt idx="1">
                  <c:v>0.9</c:v>
                </c:pt>
                <c:pt idx="2">
                  <c:v>1.4</c:v>
                </c:pt>
                <c:pt idx="3">
                  <c:v>1.1000000000000001</c:v>
                </c:pt>
                <c:pt idx="4">
                  <c:v>1.4</c:v>
                </c:pt>
                <c:pt idx="5">
                  <c:v>1.3</c:v>
                </c:pt>
                <c:pt idx="6">
                  <c:v>1.3</c:v>
                </c:pt>
                <c:pt idx="7">
                  <c:v>0.8</c:v>
                </c:pt>
                <c:pt idx="8">
                  <c:v>1.2</c:v>
                </c:pt>
                <c:pt idx="9">
                  <c:v>0.9</c:v>
                </c:pt>
                <c:pt idx="10">
                  <c:v>1.1000000000000001</c:v>
                </c:pt>
                <c:pt idx="11">
                  <c:v>0.8</c:v>
                </c:pt>
                <c:pt idx="12">
                  <c:v>1.4</c:v>
                </c:pt>
                <c:pt idx="13">
                  <c:v>0.5</c:v>
                </c:pt>
                <c:pt idx="14">
                  <c:v>0.8</c:v>
                </c:pt>
                <c:pt idx="15">
                  <c:v>1.3</c:v>
                </c:pt>
                <c:pt idx="16">
                  <c:v>1.7</c:v>
                </c:pt>
                <c:pt idx="17">
                  <c:v>1.1000000000000001</c:v>
                </c:pt>
              </c:numCache>
            </c:numRef>
          </c:val>
          <c:smooth val="0"/>
          <c:extLst xmlns:c16r2="http://schemas.microsoft.com/office/drawing/2015/06/chart">
            <c:ext xmlns:c16="http://schemas.microsoft.com/office/drawing/2014/chart" uri="{C3380CC4-5D6E-409C-BE32-E72D297353CC}">
              <c16:uniqueId val="{00000001-E113-4ED0-AAE3-E8FE8C694AD2}"/>
            </c:ext>
          </c:extLst>
        </c:ser>
        <c:ser>
          <c:idx val="2"/>
          <c:order val="2"/>
          <c:tx>
            <c:strRef>
              <c:f>Sheet1!$D$1</c:f>
              <c:strCache>
                <c:ptCount val="1"/>
                <c:pt idx="0">
                  <c:v>Manhattan</c:v>
                </c:pt>
              </c:strCache>
            </c:strRef>
          </c:tx>
          <c:dLbls>
            <c:dLbl>
              <c:idx val="0"/>
              <c:layout>
                <c:manualLayout>
                  <c:x val="-3.4992372213918342E-2"/>
                  <c:y val="-3.165585720295274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CFB-43A5-9E45-E70130C89699}"/>
                </c:ext>
              </c:extLst>
            </c:dLbl>
            <c:dLbl>
              <c:idx val="1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4C5A-4AFB-A9FA-B053FF9D8531}"/>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Sheet1!$D$2:$D$19</c:f>
              <c:numCache>
                <c:formatCode>0.0</c:formatCode>
                <c:ptCount val="18"/>
                <c:pt idx="0">
                  <c:v>5.2</c:v>
                </c:pt>
                <c:pt idx="1">
                  <c:v>3.4</c:v>
                </c:pt>
                <c:pt idx="2">
                  <c:v>4.0999999999999996</c:v>
                </c:pt>
                <c:pt idx="3">
                  <c:v>4.2</c:v>
                </c:pt>
                <c:pt idx="4">
                  <c:v>3.2</c:v>
                </c:pt>
                <c:pt idx="5">
                  <c:v>3.8</c:v>
                </c:pt>
                <c:pt idx="6">
                  <c:v>4.2</c:v>
                </c:pt>
                <c:pt idx="7">
                  <c:v>3.1</c:v>
                </c:pt>
                <c:pt idx="8">
                  <c:v>3</c:v>
                </c:pt>
                <c:pt idx="9">
                  <c:v>1.7</c:v>
                </c:pt>
                <c:pt idx="10">
                  <c:v>2.7</c:v>
                </c:pt>
                <c:pt idx="11">
                  <c:v>2.1</c:v>
                </c:pt>
                <c:pt idx="12">
                  <c:v>3.3</c:v>
                </c:pt>
                <c:pt idx="13">
                  <c:v>2.1</c:v>
                </c:pt>
                <c:pt idx="14">
                  <c:v>2.9</c:v>
                </c:pt>
                <c:pt idx="15">
                  <c:v>3.3</c:v>
                </c:pt>
                <c:pt idx="16">
                  <c:v>5.2</c:v>
                </c:pt>
                <c:pt idx="17">
                  <c:v>4.3</c:v>
                </c:pt>
              </c:numCache>
            </c:numRef>
          </c:val>
          <c:smooth val="0"/>
          <c:extLst xmlns:c16r2="http://schemas.microsoft.com/office/drawing/2015/06/chart">
            <c:ext xmlns:c16="http://schemas.microsoft.com/office/drawing/2014/chart" uri="{C3380CC4-5D6E-409C-BE32-E72D297353CC}">
              <c16:uniqueId val="{00000008-4779-4A06-9372-AD831E09E051}"/>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dLbls>
            <c:dLbl>
              <c:idx val="0"/>
              <c:layout>
                <c:manualLayout>
                  <c:x val="-3.6392067102475077E-2"/>
                  <c:y val="-4.41271542641089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CFB-43A5-9E45-E70130C89699}"/>
                </c:ext>
              </c:extLst>
            </c:dLbl>
            <c:dLbl>
              <c:idx val="1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4C5A-4AFB-A9FA-B053FF9D8531}"/>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Sheet1!$E$2:$E$19</c:f>
              <c:numCache>
                <c:formatCode>0.0</c:formatCode>
                <c:ptCount val="18"/>
                <c:pt idx="0">
                  <c:v>1.1000000000000001</c:v>
                </c:pt>
                <c:pt idx="1">
                  <c:v>0.5</c:v>
                </c:pt>
                <c:pt idx="2">
                  <c:v>0.6</c:v>
                </c:pt>
                <c:pt idx="3">
                  <c:v>0.6</c:v>
                </c:pt>
                <c:pt idx="4">
                  <c:v>0.7</c:v>
                </c:pt>
                <c:pt idx="5">
                  <c:v>0.8</c:v>
                </c:pt>
                <c:pt idx="6">
                  <c:v>0.8</c:v>
                </c:pt>
                <c:pt idx="7">
                  <c:v>0.3</c:v>
                </c:pt>
                <c:pt idx="8">
                  <c:v>0.6</c:v>
                </c:pt>
                <c:pt idx="9">
                  <c:v>0.7</c:v>
                </c:pt>
                <c:pt idx="10">
                  <c:v>0.4</c:v>
                </c:pt>
                <c:pt idx="11">
                  <c:v>0.6</c:v>
                </c:pt>
                <c:pt idx="12">
                  <c:v>0.4</c:v>
                </c:pt>
                <c:pt idx="13">
                  <c:v>0.6</c:v>
                </c:pt>
                <c:pt idx="14">
                  <c:v>0.5</c:v>
                </c:pt>
                <c:pt idx="15">
                  <c:v>0.7</c:v>
                </c:pt>
                <c:pt idx="16">
                  <c:v>0.9</c:v>
                </c:pt>
                <c:pt idx="17">
                  <c:v>1.1000000000000001</c:v>
                </c:pt>
              </c:numCache>
            </c:numRef>
          </c:val>
          <c:smooth val="0"/>
          <c:extLst xmlns:c16r2="http://schemas.microsoft.com/office/drawing/2015/06/chart">
            <c:ext xmlns:c16="http://schemas.microsoft.com/office/drawing/2014/chart" uri="{C3380CC4-5D6E-409C-BE32-E72D297353CC}">
              <c16:uniqueId val="{00000009-4779-4A06-9372-AD831E09E051}"/>
            </c:ext>
          </c:extLst>
        </c:ser>
        <c:ser>
          <c:idx val="4"/>
          <c:order val="4"/>
          <c:tx>
            <c:strRef>
              <c:f>Sheet1!$F$1</c:f>
              <c:strCache>
                <c:ptCount val="1"/>
                <c:pt idx="0">
                  <c:v>Staten Island</c:v>
                </c:pt>
              </c:strCache>
            </c:strRef>
          </c:tx>
          <c:marker>
            <c:symbol val="square"/>
            <c:size val="7"/>
          </c:marker>
          <c:dLbls>
            <c:dLbl>
              <c:idx val="0"/>
              <c:layout>
                <c:manualLayout>
                  <c:x val="-3.3592677325361628E-2"/>
                  <c:y val="2.81632500834111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CFB-43A5-9E45-E70130C89699}"/>
                </c:ext>
              </c:extLst>
            </c:dLbl>
            <c:dLbl>
              <c:idx val="1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4C5A-4AFB-A9FA-B053FF9D8531}"/>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Sheet1!$F$2:$F$19</c:f>
              <c:numCache>
                <c:formatCode>0.0</c:formatCode>
                <c:ptCount val="18"/>
                <c:pt idx="0">
                  <c:v>3.1</c:v>
                </c:pt>
                <c:pt idx="1">
                  <c:v>1.1000000000000001</c:v>
                </c:pt>
                <c:pt idx="2">
                  <c:v>0.5</c:v>
                </c:pt>
                <c:pt idx="3">
                  <c:v>0.2</c:v>
                </c:pt>
                <c:pt idx="4">
                  <c:v>0.7</c:v>
                </c:pt>
                <c:pt idx="5">
                  <c:v>0.6</c:v>
                </c:pt>
                <c:pt idx="6">
                  <c:v>0.2</c:v>
                </c:pt>
                <c:pt idx="7">
                  <c:v>0.5</c:v>
                </c:pt>
                <c:pt idx="10">
                  <c:v>0.2</c:v>
                </c:pt>
                <c:pt idx="11">
                  <c:v>0.4</c:v>
                </c:pt>
                <c:pt idx="13">
                  <c:v>0.7</c:v>
                </c:pt>
                <c:pt idx="14">
                  <c:v>0.2</c:v>
                </c:pt>
                <c:pt idx="15">
                  <c:v>0.4</c:v>
                </c:pt>
                <c:pt idx="16">
                  <c:v>0.5</c:v>
                </c:pt>
                <c:pt idx="17">
                  <c:v>0.3</c:v>
                </c:pt>
              </c:numCache>
            </c:numRef>
          </c:val>
          <c:smooth val="0"/>
          <c:extLst xmlns:c16r2="http://schemas.microsoft.com/office/drawing/2015/06/chart">
            <c:ext xmlns:c16="http://schemas.microsoft.com/office/drawing/2014/chart" uri="{C3380CC4-5D6E-409C-BE32-E72D297353CC}">
              <c16:uniqueId val="{0000000A-4779-4A06-9372-AD831E09E051}"/>
            </c:ext>
          </c:extLst>
        </c:ser>
        <c:dLbls>
          <c:showLegendKey val="0"/>
          <c:showVal val="0"/>
          <c:showCatName val="0"/>
          <c:showSerName val="0"/>
          <c:showPercent val="0"/>
          <c:showBubbleSize val="0"/>
        </c:dLbls>
        <c:marker val="1"/>
        <c:smooth val="0"/>
        <c:axId val="136042752"/>
        <c:axId val="136065024"/>
      </c:lineChart>
      <c:catAx>
        <c:axId val="13604275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065024"/>
        <c:crosses val="autoZero"/>
        <c:auto val="1"/>
        <c:lblAlgn val="ctr"/>
        <c:lblOffset val="100"/>
        <c:noMultiLvlLbl val="0"/>
      </c:catAx>
      <c:valAx>
        <c:axId val="136065024"/>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Crypto rate per 100,000</a:t>
                </a:r>
                <a:endParaRPr lang="en-US" sz="1200" dirty="0">
                  <a:effectLst/>
                  <a:latin typeface="+mn-lt"/>
                </a:endParaRPr>
              </a:p>
            </c:rich>
          </c:tx>
          <c:layout>
            <c:manualLayout>
              <c:xMode val="edge"/>
              <c:yMode val="edge"/>
              <c:x val="9.7923536100996689E-4"/>
              <c:y val="0.2417500000980124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04275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0.27588</cdr:x>
      <cdr:y>0.06803</cdr:y>
    </cdr:from>
    <cdr:to>
      <cdr:x>0.49496</cdr:x>
      <cdr:y>0.26903</cdr:y>
    </cdr:to>
    <cdr:sp macro="" textlink="">
      <cdr:nvSpPr>
        <cdr:cNvPr id="2" name="Rectangle 1"/>
        <cdr:cNvSpPr/>
      </cdr:nvSpPr>
      <cdr:spPr>
        <a:xfrm xmlns:a="http://schemas.openxmlformats.org/drawingml/2006/main">
          <a:off x="2590800" y="347067"/>
          <a:ext cx="2057377" cy="1025380"/>
        </a:xfrm>
        <a:prstGeom xmlns:a="http://schemas.openxmlformats.org/drawingml/2006/main" prst="rect">
          <a:avLst/>
        </a:prstGeom>
        <a:solidFill xmlns:a="http://schemas.openxmlformats.org/drawingml/2006/main">
          <a:schemeClr val="bg1"/>
        </a:solidFill>
        <a:ln xmlns:a="http://schemas.openxmlformats.org/drawingml/2006/main">
          <a:solidFill>
            <a:schemeClr val="bg1">
              <a:lumMod val="50000"/>
            </a:schemeClr>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1400" dirty="0">
              <a:solidFill>
                <a:schemeClr val="tx1"/>
              </a:solidFill>
            </a:rPr>
            <a:t>As Lyme disease is not endemic to Manhattan, most of these are imported cases.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61C659-E579-4844-9B9A-F2FAF7531D30}" type="datetimeFigureOut">
              <a:rPr lang="en-US" smtClean="0"/>
              <a:t>9/24/2019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94FEFA-7F39-4FC6-BF2A-605ECD23366E}" type="slidenum">
              <a:rPr lang="en-US" smtClean="0"/>
              <a:t>‹#›</a:t>
            </a:fld>
            <a:endParaRPr lang="en-US"/>
          </a:p>
        </p:txBody>
      </p:sp>
    </p:spTree>
    <p:extLst>
      <p:ext uri="{BB962C8B-B14F-4D97-AF65-F5344CB8AC3E}">
        <p14:creationId xmlns:p14="http://schemas.microsoft.com/office/powerpoint/2010/main" val="2213236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343400"/>
            <a:ext cx="5486400" cy="4594123"/>
          </a:xfrm>
        </p:spPr>
        <p:txBody>
          <a:bodyPr/>
          <a:lstStyle/>
          <a:p>
            <a:endParaRPr lang="en-US" b="0" baseline="0" dirty="0"/>
          </a:p>
        </p:txBody>
      </p:sp>
      <p:sp>
        <p:nvSpPr>
          <p:cNvPr id="4" name="Slide Number Placeholder 3"/>
          <p:cNvSpPr>
            <a:spLocks noGrp="1"/>
          </p:cNvSpPr>
          <p:nvPr>
            <p:ph type="sldNum" sz="quarter" idx="10"/>
          </p:nvPr>
        </p:nvSpPr>
        <p:spPr/>
        <p:txBody>
          <a:bodyPr/>
          <a:lstStyle/>
          <a:p>
            <a:fld id="{D95807FB-1213-4A92-9A80-793965F7074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216735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11</a:t>
            </a:fld>
            <a:endParaRPr lang="en-US" dirty="0"/>
          </a:p>
        </p:txBody>
      </p:sp>
    </p:spTree>
    <p:extLst>
      <p:ext uri="{BB962C8B-B14F-4D97-AF65-F5344CB8AC3E}">
        <p14:creationId xmlns:p14="http://schemas.microsoft.com/office/powerpoint/2010/main" val="809279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12</a:t>
            </a:fld>
            <a:endParaRPr lang="en-US" dirty="0"/>
          </a:p>
        </p:txBody>
      </p:sp>
    </p:spTree>
    <p:extLst>
      <p:ext uri="{BB962C8B-B14F-4D97-AF65-F5344CB8AC3E}">
        <p14:creationId xmlns:p14="http://schemas.microsoft.com/office/powerpoint/2010/main" val="3788281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13</a:t>
            </a:fld>
            <a:endParaRPr lang="en-US" dirty="0"/>
          </a:p>
        </p:txBody>
      </p:sp>
    </p:spTree>
    <p:extLst>
      <p:ext uri="{BB962C8B-B14F-4D97-AF65-F5344CB8AC3E}">
        <p14:creationId xmlns:p14="http://schemas.microsoft.com/office/powerpoint/2010/main" val="2397215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 </a:t>
            </a:r>
          </a:p>
        </p:txBody>
      </p:sp>
      <p:sp>
        <p:nvSpPr>
          <p:cNvPr id="4" name="Slide Number Placeholder 3"/>
          <p:cNvSpPr>
            <a:spLocks noGrp="1"/>
          </p:cNvSpPr>
          <p:nvPr>
            <p:ph type="sldNum" sz="quarter" idx="10"/>
          </p:nvPr>
        </p:nvSpPr>
        <p:spPr/>
        <p:txBody>
          <a:bodyPr/>
          <a:lstStyle/>
          <a:p>
            <a:fld id="{16D9DCE5-5103-4FC2-A56B-B9D2798A819F}" type="slidenum">
              <a:rPr lang="en-US" smtClean="0"/>
              <a:t>14</a:t>
            </a:fld>
            <a:endParaRPr lang="en-US" dirty="0"/>
          </a:p>
        </p:txBody>
      </p:sp>
    </p:spTree>
    <p:extLst>
      <p:ext uri="{BB962C8B-B14F-4D97-AF65-F5344CB8AC3E}">
        <p14:creationId xmlns:p14="http://schemas.microsoft.com/office/powerpoint/2010/main" val="3216472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endParaRPr lang="en-US" dirty="0"/>
          </a:p>
        </p:txBody>
      </p:sp>
      <p:sp>
        <p:nvSpPr>
          <p:cNvPr id="4" name="Slide Number Placeholder 3"/>
          <p:cNvSpPr>
            <a:spLocks noGrp="1"/>
          </p:cNvSpPr>
          <p:nvPr>
            <p:ph type="sldNum" sz="quarter" idx="10"/>
          </p:nvPr>
        </p:nvSpPr>
        <p:spPr/>
        <p:txBody>
          <a:bodyPr/>
          <a:lstStyle/>
          <a:p>
            <a:fld id="{C794FEFA-7F39-4FC6-BF2A-605ECD23366E}" type="slidenum">
              <a:rPr lang="en-US" smtClean="0"/>
              <a:t>16</a:t>
            </a:fld>
            <a:endParaRPr lang="en-US"/>
          </a:p>
        </p:txBody>
      </p:sp>
    </p:spTree>
    <p:extLst>
      <p:ext uri="{BB962C8B-B14F-4D97-AF65-F5344CB8AC3E}">
        <p14:creationId xmlns:p14="http://schemas.microsoft.com/office/powerpoint/2010/main" val="3461923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17</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a:p>
            <a:endParaRPr lang="en-US" b="1" dirty="0"/>
          </a:p>
        </p:txBody>
      </p:sp>
      <p:sp>
        <p:nvSpPr>
          <p:cNvPr id="4" name="Slide Number Placeholder 3"/>
          <p:cNvSpPr>
            <a:spLocks noGrp="1"/>
          </p:cNvSpPr>
          <p:nvPr>
            <p:ph type="sldNum" sz="quarter" idx="10"/>
          </p:nvPr>
        </p:nvSpPr>
        <p:spPr/>
        <p:txBody>
          <a:bodyPr/>
          <a:lstStyle/>
          <a:p>
            <a:fld id="{16D9DCE5-5103-4FC2-A56B-B9D2798A819F}" type="slidenum">
              <a:rPr lang="en-US" smtClean="0"/>
              <a:t>18</a:t>
            </a:fld>
            <a:endParaRPr lang="en-US" dirty="0"/>
          </a:p>
        </p:txBody>
      </p:sp>
    </p:spTree>
    <p:extLst>
      <p:ext uri="{BB962C8B-B14F-4D97-AF65-F5344CB8AC3E}">
        <p14:creationId xmlns:p14="http://schemas.microsoft.com/office/powerpoint/2010/main" val="605454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19</a:t>
            </a:fld>
            <a:endParaRPr lang="en-US" dirty="0"/>
          </a:p>
        </p:txBody>
      </p:sp>
    </p:spTree>
    <p:extLst>
      <p:ext uri="{BB962C8B-B14F-4D97-AF65-F5344CB8AC3E}">
        <p14:creationId xmlns:p14="http://schemas.microsoft.com/office/powerpoint/2010/main" val="1629923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20</a:t>
            </a:fld>
            <a:endParaRPr lang="en-US" dirty="0"/>
          </a:p>
        </p:txBody>
      </p:sp>
    </p:spTree>
    <p:extLst>
      <p:ext uri="{BB962C8B-B14F-4D97-AF65-F5344CB8AC3E}">
        <p14:creationId xmlns:p14="http://schemas.microsoft.com/office/powerpoint/2010/main" val="565259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a:p>
            <a:endParaRPr lang="en-US" b="1" dirty="0"/>
          </a:p>
        </p:txBody>
      </p:sp>
      <p:sp>
        <p:nvSpPr>
          <p:cNvPr id="4" name="Slide Number Placeholder 3"/>
          <p:cNvSpPr>
            <a:spLocks noGrp="1"/>
          </p:cNvSpPr>
          <p:nvPr>
            <p:ph type="sldNum" sz="quarter" idx="10"/>
          </p:nvPr>
        </p:nvSpPr>
        <p:spPr/>
        <p:txBody>
          <a:bodyPr/>
          <a:lstStyle/>
          <a:p>
            <a:fld id="{16D9DCE5-5103-4FC2-A56B-B9D2798A819F}" type="slidenum">
              <a:rPr lang="en-US" smtClean="0"/>
              <a:t>21</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3</a:t>
            </a:fld>
            <a:endParaRPr lang="en-US" dirty="0"/>
          </a:p>
        </p:txBody>
      </p:sp>
    </p:spTree>
    <p:extLst>
      <p:ext uri="{BB962C8B-B14F-4D97-AF65-F5344CB8AC3E}">
        <p14:creationId xmlns:p14="http://schemas.microsoft.com/office/powerpoint/2010/main" val="3105677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22</a:t>
            </a:fld>
            <a:endParaRPr lang="en-US" dirty="0"/>
          </a:p>
        </p:txBody>
      </p:sp>
    </p:spTree>
    <p:extLst>
      <p:ext uri="{BB962C8B-B14F-4D97-AF65-F5344CB8AC3E}">
        <p14:creationId xmlns:p14="http://schemas.microsoft.com/office/powerpoint/2010/main" val="605454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23</a:t>
            </a:fld>
            <a:endParaRPr lang="en-US" dirty="0"/>
          </a:p>
        </p:txBody>
      </p:sp>
    </p:spTree>
    <p:extLst>
      <p:ext uri="{BB962C8B-B14F-4D97-AF65-F5344CB8AC3E}">
        <p14:creationId xmlns:p14="http://schemas.microsoft.com/office/powerpoint/2010/main" val="1273014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24</a:t>
            </a:fld>
            <a:endParaRPr lang="en-US" dirty="0"/>
          </a:p>
        </p:txBody>
      </p:sp>
    </p:spTree>
    <p:extLst>
      <p:ext uri="{BB962C8B-B14F-4D97-AF65-F5344CB8AC3E}">
        <p14:creationId xmlns:p14="http://schemas.microsoft.com/office/powerpoint/2010/main" val="1078774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794FEFA-7F39-4FC6-BF2A-605ECD23366E}" type="slidenum">
              <a:rPr lang="en-US" smtClean="0"/>
              <a:t>26</a:t>
            </a:fld>
            <a:endParaRPr lang="en-US"/>
          </a:p>
        </p:txBody>
      </p:sp>
    </p:spTree>
    <p:extLst>
      <p:ext uri="{BB962C8B-B14F-4D97-AF65-F5344CB8AC3E}">
        <p14:creationId xmlns:p14="http://schemas.microsoft.com/office/powerpoint/2010/main" val="1683041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endParaRPr lang="en-US" dirty="0"/>
          </a:p>
        </p:txBody>
      </p:sp>
      <p:sp>
        <p:nvSpPr>
          <p:cNvPr id="4" name="Slide Number Placeholder 3"/>
          <p:cNvSpPr>
            <a:spLocks noGrp="1"/>
          </p:cNvSpPr>
          <p:nvPr>
            <p:ph type="sldNum" sz="quarter" idx="10"/>
          </p:nvPr>
        </p:nvSpPr>
        <p:spPr/>
        <p:txBody>
          <a:bodyPr/>
          <a:lstStyle/>
          <a:p>
            <a:fld id="{C794FEFA-7F39-4FC6-BF2A-605ECD23366E}" type="slidenum">
              <a:rPr lang="en-US" smtClean="0"/>
              <a:t>27</a:t>
            </a:fld>
            <a:endParaRPr lang="en-US"/>
          </a:p>
        </p:txBody>
      </p:sp>
    </p:spTree>
    <p:extLst>
      <p:ext uri="{BB962C8B-B14F-4D97-AF65-F5344CB8AC3E}">
        <p14:creationId xmlns:p14="http://schemas.microsoft.com/office/powerpoint/2010/main" val="3715238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28</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29</a:t>
            </a:fld>
            <a:endParaRPr lang="en-US" dirty="0"/>
          </a:p>
        </p:txBody>
      </p:sp>
    </p:spTree>
    <p:extLst>
      <p:ext uri="{BB962C8B-B14F-4D97-AF65-F5344CB8AC3E}">
        <p14:creationId xmlns:p14="http://schemas.microsoft.com/office/powerpoint/2010/main" val="1817597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30</a:t>
            </a:fld>
            <a:endParaRPr lang="en-US" dirty="0"/>
          </a:p>
        </p:txBody>
      </p:sp>
    </p:spTree>
    <p:extLst>
      <p:ext uri="{BB962C8B-B14F-4D97-AF65-F5344CB8AC3E}">
        <p14:creationId xmlns:p14="http://schemas.microsoft.com/office/powerpoint/2010/main" val="530373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31</a:t>
            </a:fld>
            <a:endParaRPr lang="en-US" dirty="0"/>
          </a:p>
        </p:txBody>
      </p:sp>
    </p:spTree>
    <p:extLst>
      <p:ext uri="{BB962C8B-B14F-4D97-AF65-F5344CB8AC3E}">
        <p14:creationId xmlns:p14="http://schemas.microsoft.com/office/powerpoint/2010/main" val="2302761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32</a:t>
            </a:fld>
            <a:endParaRPr lang="en-US" dirty="0"/>
          </a:p>
        </p:txBody>
      </p:sp>
    </p:spTree>
    <p:extLst>
      <p:ext uri="{BB962C8B-B14F-4D97-AF65-F5344CB8AC3E}">
        <p14:creationId xmlns:p14="http://schemas.microsoft.com/office/powerpoint/2010/main" val="654407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4</a:t>
            </a:fld>
            <a:endParaRPr lang="en-US" dirty="0"/>
          </a:p>
        </p:txBody>
      </p:sp>
    </p:spTree>
    <p:extLst>
      <p:ext uri="{BB962C8B-B14F-4D97-AF65-F5344CB8AC3E}">
        <p14:creationId xmlns:p14="http://schemas.microsoft.com/office/powerpoint/2010/main" val="1281115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33</a:t>
            </a:fld>
            <a:endParaRPr lang="en-US" dirty="0"/>
          </a:p>
        </p:txBody>
      </p:sp>
    </p:spTree>
    <p:extLst>
      <p:ext uri="{BB962C8B-B14F-4D97-AF65-F5344CB8AC3E}">
        <p14:creationId xmlns:p14="http://schemas.microsoft.com/office/powerpoint/2010/main" val="3285280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34</a:t>
            </a:fld>
            <a:endParaRPr lang="en-US" dirty="0"/>
          </a:p>
        </p:txBody>
      </p:sp>
    </p:spTree>
    <p:extLst>
      <p:ext uri="{BB962C8B-B14F-4D97-AF65-F5344CB8AC3E}">
        <p14:creationId xmlns:p14="http://schemas.microsoft.com/office/powerpoint/2010/main" val="2058944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35</a:t>
            </a:fld>
            <a:endParaRPr lang="en-US" dirty="0"/>
          </a:p>
        </p:txBody>
      </p:sp>
    </p:spTree>
    <p:extLst>
      <p:ext uri="{BB962C8B-B14F-4D97-AF65-F5344CB8AC3E}">
        <p14:creationId xmlns:p14="http://schemas.microsoft.com/office/powerpoint/2010/main" val="1080682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36</a:t>
            </a:fld>
            <a:endParaRPr lang="en-US" dirty="0"/>
          </a:p>
        </p:txBody>
      </p:sp>
    </p:spTree>
    <p:extLst>
      <p:ext uri="{BB962C8B-B14F-4D97-AF65-F5344CB8AC3E}">
        <p14:creationId xmlns:p14="http://schemas.microsoft.com/office/powerpoint/2010/main" val="26801166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37</a:t>
            </a:fld>
            <a:endParaRPr lang="en-US" dirty="0"/>
          </a:p>
        </p:txBody>
      </p:sp>
    </p:spTree>
    <p:extLst>
      <p:ext uri="{BB962C8B-B14F-4D97-AF65-F5344CB8AC3E}">
        <p14:creationId xmlns:p14="http://schemas.microsoft.com/office/powerpoint/2010/main" val="5275000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38</a:t>
            </a:fld>
            <a:endParaRPr lang="en-US" dirty="0"/>
          </a:p>
        </p:txBody>
      </p:sp>
    </p:spTree>
    <p:extLst>
      <p:ext uri="{BB962C8B-B14F-4D97-AF65-F5344CB8AC3E}">
        <p14:creationId xmlns:p14="http://schemas.microsoft.com/office/powerpoint/2010/main" val="3871901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39</a:t>
            </a:fld>
            <a:endParaRPr lang="en-US" dirty="0"/>
          </a:p>
        </p:txBody>
      </p:sp>
    </p:spTree>
    <p:extLst>
      <p:ext uri="{BB962C8B-B14F-4D97-AF65-F5344CB8AC3E}">
        <p14:creationId xmlns:p14="http://schemas.microsoft.com/office/powerpoint/2010/main" val="17955756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40</a:t>
            </a:fld>
            <a:endParaRPr lang="en-US" dirty="0"/>
          </a:p>
        </p:txBody>
      </p:sp>
    </p:spTree>
    <p:extLst>
      <p:ext uri="{BB962C8B-B14F-4D97-AF65-F5344CB8AC3E}">
        <p14:creationId xmlns:p14="http://schemas.microsoft.com/office/powerpoint/2010/main" val="41901011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41</a:t>
            </a:fld>
            <a:endParaRPr lang="en-US" dirty="0"/>
          </a:p>
        </p:txBody>
      </p:sp>
    </p:spTree>
    <p:extLst>
      <p:ext uri="{BB962C8B-B14F-4D97-AF65-F5344CB8AC3E}">
        <p14:creationId xmlns:p14="http://schemas.microsoft.com/office/powerpoint/2010/main" val="31756731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42</a:t>
            </a:fld>
            <a:endParaRPr lang="en-US" dirty="0"/>
          </a:p>
        </p:txBody>
      </p:sp>
    </p:spTree>
    <p:extLst>
      <p:ext uri="{BB962C8B-B14F-4D97-AF65-F5344CB8AC3E}">
        <p14:creationId xmlns:p14="http://schemas.microsoft.com/office/powerpoint/2010/main" val="2733296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5</a:t>
            </a:fld>
            <a:endParaRPr lang="en-US" dirty="0"/>
          </a:p>
        </p:txBody>
      </p:sp>
    </p:spTree>
    <p:extLst>
      <p:ext uri="{BB962C8B-B14F-4D97-AF65-F5344CB8AC3E}">
        <p14:creationId xmlns:p14="http://schemas.microsoft.com/office/powerpoint/2010/main" val="1870556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43</a:t>
            </a:fld>
            <a:endParaRPr lang="en-US" dirty="0"/>
          </a:p>
        </p:txBody>
      </p:sp>
    </p:spTree>
    <p:extLst>
      <p:ext uri="{BB962C8B-B14F-4D97-AF65-F5344CB8AC3E}">
        <p14:creationId xmlns:p14="http://schemas.microsoft.com/office/powerpoint/2010/main" val="17955756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a:p>
            <a:endParaRPr lang="en-US" dirty="0"/>
          </a:p>
        </p:txBody>
      </p:sp>
      <p:sp>
        <p:nvSpPr>
          <p:cNvPr id="4" name="Slide Number Placeholder 3"/>
          <p:cNvSpPr>
            <a:spLocks noGrp="1"/>
          </p:cNvSpPr>
          <p:nvPr>
            <p:ph type="sldNum" sz="quarter" idx="10"/>
          </p:nvPr>
        </p:nvSpPr>
        <p:spPr/>
        <p:txBody>
          <a:bodyPr/>
          <a:lstStyle/>
          <a:p>
            <a:fld id="{16D9DCE5-5103-4FC2-A56B-B9D2798A819F}" type="slidenum">
              <a:rPr lang="en-US" smtClean="0"/>
              <a:t>44</a:t>
            </a:fld>
            <a:endParaRPr lang="en-US" dirty="0"/>
          </a:p>
        </p:txBody>
      </p:sp>
    </p:spTree>
    <p:extLst>
      <p:ext uri="{BB962C8B-B14F-4D97-AF65-F5344CB8AC3E}">
        <p14:creationId xmlns:p14="http://schemas.microsoft.com/office/powerpoint/2010/main" val="4190101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 </a:t>
            </a:r>
          </a:p>
        </p:txBody>
      </p:sp>
      <p:sp>
        <p:nvSpPr>
          <p:cNvPr id="4" name="Slide Number Placeholder 3"/>
          <p:cNvSpPr>
            <a:spLocks noGrp="1"/>
          </p:cNvSpPr>
          <p:nvPr>
            <p:ph type="sldNum" sz="quarter" idx="10"/>
          </p:nvPr>
        </p:nvSpPr>
        <p:spPr/>
        <p:txBody>
          <a:bodyPr/>
          <a:lstStyle/>
          <a:p>
            <a:fld id="{16D9DCE5-5103-4FC2-A56B-B9D2798A819F}" type="slidenum">
              <a:rPr lang="en-US" smtClean="0"/>
              <a:t>6</a:t>
            </a:fld>
            <a:endParaRPr lang="en-US" dirty="0"/>
          </a:p>
        </p:txBody>
      </p:sp>
    </p:spTree>
    <p:extLst>
      <p:ext uri="{BB962C8B-B14F-4D97-AF65-F5344CB8AC3E}">
        <p14:creationId xmlns:p14="http://schemas.microsoft.com/office/powerpoint/2010/main" val="3830733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 </a:t>
            </a:r>
          </a:p>
        </p:txBody>
      </p:sp>
      <p:sp>
        <p:nvSpPr>
          <p:cNvPr id="4" name="Slide Number Placeholder 3"/>
          <p:cNvSpPr>
            <a:spLocks noGrp="1"/>
          </p:cNvSpPr>
          <p:nvPr>
            <p:ph type="sldNum" sz="quarter" idx="10"/>
          </p:nvPr>
        </p:nvSpPr>
        <p:spPr/>
        <p:txBody>
          <a:bodyPr/>
          <a:lstStyle/>
          <a:p>
            <a:fld id="{16D9DCE5-5103-4FC2-A56B-B9D2798A819F}" type="slidenum">
              <a:rPr lang="en-US" smtClean="0"/>
              <a:t>7</a:t>
            </a:fld>
            <a:endParaRPr lang="en-US" dirty="0"/>
          </a:p>
        </p:txBody>
      </p:sp>
    </p:spTree>
    <p:extLst>
      <p:ext uri="{BB962C8B-B14F-4D97-AF65-F5344CB8AC3E}">
        <p14:creationId xmlns:p14="http://schemas.microsoft.com/office/powerpoint/2010/main" val="2581179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8</a:t>
            </a:fld>
            <a:endParaRPr lang="en-US" dirty="0"/>
          </a:p>
        </p:txBody>
      </p:sp>
    </p:spTree>
    <p:extLst>
      <p:ext uri="{BB962C8B-B14F-4D97-AF65-F5344CB8AC3E}">
        <p14:creationId xmlns:p14="http://schemas.microsoft.com/office/powerpoint/2010/main" val="1968713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 </a:t>
            </a:r>
          </a:p>
        </p:txBody>
      </p:sp>
      <p:sp>
        <p:nvSpPr>
          <p:cNvPr id="4" name="Slide Number Placeholder 3"/>
          <p:cNvSpPr>
            <a:spLocks noGrp="1"/>
          </p:cNvSpPr>
          <p:nvPr>
            <p:ph type="sldNum" sz="quarter" idx="10"/>
          </p:nvPr>
        </p:nvSpPr>
        <p:spPr/>
        <p:txBody>
          <a:bodyPr/>
          <a:lstStyle/>
          <a:p>
            <a:fld id="{16D9DCE5-5103-4FC2-A56B-B9D2798A819F}" type="slidenum">
              <a:rPr lang="en-US" smtClean="0"/>
              <a:t>9</a:t>
            </a:fld>
            <a:endParaRPr lang="en-US" dirty="0"/>
          </a:p>
        </p:txBody>
      </p:sp>
    </p:spTree>
    <p:extLst>
      <p:ext uri="{BB962C8B-B14F-4D97-AF65-F5344CB8AC3E}">
        <p14:creationId xmlns:p14="http://schemas.microsoft.com/office/powerpoint/2010/main" val="2260467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10</a:t>
            </a:fld>
            <a:endParaRPr lang="en-US" dirty="0"/>
          </a:p>
        </p:txBody>
      </p:sp>
    </p:spTree>
    <p:extLst>
      <p:ext uri="{BB962C8B-B14F-4D97-AF65-F5344CB8AC3E}">
        <p14:creationId xmlns:p14="http://schemas.microsoft.com/office/powerpoint/2010/main" val="3277970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1">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2" name="Title 1"/>
          <p:cNvSpPr>
            <a:spLocks noGrp="1"/>
          </p:cNvSpPr>
          <p:nvPr>
            <p:ph type="ctrTitle" hasCustomPrompt="1"/>
          </p:nvPr>
        </p:nvSpPr>
        <p:spPr>
          <a:xfrm>
            <a:off x="1044477" y="2012874"/>
            <a:ext cx="7783996" cy="1421928"/>
          </a:xfrm>
        </p:spPr>
        <p:txBody>
          <a:bodyPr anchor="b">
            <a:spAutoFit/>
          </a:bodyPr>
          <a:lstStyle>
            <a:lvl1pPr algn="l">
              <a:lnSpc>
                <a:spcPct val="80000"/>
              </a:lnSpc>
              <a:defRPr sz="54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044477" y="3665825"/>
            <a:ext cx="7783996" cy="387798"/>
          </a:xfrm>
          <a:prstGeom prst="rect">
            <a:avLst/>
          </a:prstGeom>
        </p:spPr>
        <p:txBody>
          <a:bodyPr wrap="square" anchor="t">
            <a:spAutoFit/>
          </a:bodyPr>
          <a:lstStyle>
            <a:lvl1pPr marL="0" indent="0" algn="l">
              <a:lnSpc>
                <a:spcPct val="80000"/>
              </a:lnSpc>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234670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ontent +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609600" y="1253408"/>
            <a:ext cx="10969625" cy="363176"/>
          </a:xfrm>
          <a:prstGeom prst="rect">
            <a:avLst/>
          </a:prstGeom>
        </p:spPr>
        <p:txBody>
          <a:bodyPr>
            <a:spAutoFit/>
          </a:bodyPr>
          <a:lstStyle>
            <a:lvl1pPr marL="0" indent="0">
              <a:lnSpc>
                <a:spcPct val="80000"/>
              </a:lnSpc>
              <a:buNone/>
              <a:defRPr sz="2200">
                <a:latin typeface="Arial" panose="020B0604020202020204" pitchFamily="34" charset="0"/>
                <a:cs typeface="Arial" panose="020B0604020202020204" pitchFamily="34" charset="0"/>
              </a:defRPr>
            </a:lvl1pPr>
            <a:lvl2pPr marL="0" indent="0">
              <a:buNone/>
              <a:defRPr sz="2600"/>
            </a:lvl2pPr>
            <a:lvl3pPr marL="0" indent="0">
              <a:buNone/>
              <a:defRPr sz="2600"/>
            </a:lvl3pPr>
            <a:lvl4pPr marL="0" indent="0">
              <a:buNone/>
              <a:defRPr sz="2600"/>
            </a:lvl4pPr>
            <a:lvl5pPr marL="0" indent="0">
              <a:buNone/>
              <a:defRPr sz="2600"/>
            </a:lvl5pPr>
          </a:lstStyle>
          <a:p>
            <a:pPr lvl="0"/>
            <a:r>
              <a:rPr lang="en-US" dirty="0"/>
              <a:t>CLICK TO EDIT MASTER TEXT STYLES</a:t>
            </a:r>
          </a:p>
        </p:txBody>
      </p:sp>
      <p:pic>
        <p:nvPicPr>
          <p:cNvPr id="7" name="Picture 6"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288903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67828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1A">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10" name="Title 1"/>
          <p:cNvSpPr>
            <a:spLocks noGrp="1"/>
          </p:cNvSpPr>
          <p:nvPr>
            <p:ph type="ctrTitle" hasCustomPrompt="1"/>
          </p:nvPr>
        </p:nvSpPr>
        <p:spPr>
          <a:xfrm>
            <a:off x="1044477" y="2223881"/>
            <a:ext cx="7783996" cy="1421928"/>
          </a:xfrm>
        </p:spPr>
        <p:txBody>
          <a:bodyPr anchor="ctr">
            <a:spAutoFit/>
          </a:bodyPr>
          <a:lstStyle>
            <a:lvl1pPr algn="l">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800828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B">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10" name="Title 1"/>
          <p:cNvSpPr>
            <a:spLocks noGrp="1"/>
          </p:cNvSpPr>
          <p:nvPr>
            <p:ph type="ctrTitle" hasCustomPrompt="1"/>
          </p:nvPr>
        </p:nvSpPr>
        <p:spPr>
          <a:xfrm>
            <a:off x="1672382" y="2223881"/>
            <a:ext cx="7783996" cy="1421928"/>
          </a:xfrm>
        </p:spPr>
        <p:txBody>
          <a:bodyPr anchor="ctr">
            <a:spAutoFit/>
          </a:bodyPr>
          <a:lstStyle>
            <a:lvl1pPr algn="r">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4073865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A">
    <p:spTree>
      <p:nvGrpSpPr>
        <p:cNvPr id="1" name=""/>
        <p:cNvGrpSpPr/>
        <p:nvPr/>
      </p:nvGrpSpPr>
      <p:grpSpPr>
        <a:xfrm>
          <a:off x="0" y="0"/>
          <a:ext cx="0" cy="0"/>
          <a:chOff x="0" y="0"/>
          <a:chExt cx="0" cy="0"/>
        </a:xfrm>
      </p:grpSpPr>
      <p:pic>
        <p:nvPicPr>
          <p:cNvPr id="3" name="Picture 2"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sp>
        <p:nvSpPr>
          <p:cNvPr id="2" name="Title 1"/>
          <p:cNvSpPr>
            <a:spLocks noGrp="1"/>
          </p:cNvSpPr>
          <p:nvPr>
            <p:ph type="title" hasCustomPrompt="1"/>
          </p:nvPr>
        </p:nvSpPr>
        <p:spPr>
          <a:xfrm>
            <a:off x="1112362" y="2415029"/>
            <a:ext cx="7288688" cy="2086725"/>
          </a:xfrm>
        </p:spPr>
        <p:txBody>
          <a:bodyPr anchor="ctr"/>
          <a:lstStyle>
            <a:lvl1pPr>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342047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2B">
    <p:spTree>
      <p:nvGrpSpPr>
        <p:cNvPr id="1" name=""/>
        <p:cNvGrpSpPr/>
        <p:nvPr/>
      </p:nvGrpSpPr>
      <p:grpSpPr>
        <a:xfrm>
          <a:off x="0" y="0"/>
          <a:ext cx="0" cy="0"/>
          <a:chOff x="0" y="0"/>
          <a:chExt cx="0" cy="0"/>
        </a:xfrm>
      </p:grpSpPr>
      <p:pic>
        <p:nvPicPr>
          <p:cNvPr id="5" name="Picture 4"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pic>
        <p:nvPicPr>
          <p:cNvPr id="6" name="Picture 5"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
        <p:nvSpPr>
          <p:cNvPr id="2" name="Title 1"/>
          <p:cNvSpPr>
            <a:spLocks noGrp="1"/>
          </p:cNvSpPr>
          <p:nvPr>
            <p:ph type="title" hasCustomPrompt="1"/>
          </p:nvPr>
        </p:nvSpPr>
        <p:spPr>
          <a:xfrm>
            <a:off x="863602" y="2791905"/>
            <a:ext cx="7683500" cy="1274195"/>
          </a:xfrm>
        </p:spPr>
        <p:txBody>
          <a:bodyPr anchor="ctr"/>
          <a:lstStyle>
            <a:lvl1pPr algn="r">
              <a:lnSpc>
                <a:spcPct val="80000"/>
              </a:lnSpc>
              <a:defRPr sz="48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40394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3A">
    <p:spTree>
      <p:nvGrpSpPr>
        <p:cNvPr id="1" name=""/>
        <p:cNvGrpSpPr/>
        <p:nvPr/>
      </p:nvGrpSpPr>
      <p:grpSpPr>
        <a:xfrm>
          <a:off x="0" y="0"/>
          <a:ext cx="0" cy="0"/>
          <a:chOff x="0" y="0"/>
          <a:chExt cx="0" cy="0"/>
        </a:xfrm>
      </p:grpSpPr>
      <p:pic>
        <p:nvPicPr>
          <p:cNvPr id="5" name="Picture 4" descr="15_007_01_04_01_006.jpg"/>
          <p:cNvPicPr>
            <a:picLocks noChangeAspect="1"/>
          </p:cNvPicPr>
          <p:nvPr userDrawn="1"/>
        </p:nvPicPr>
        <p:blipFill rotWithShape="1">
          <a:blip r:embed="rId2">
            <a:extLst>
              <a:ext uri="{28A0092B-C50C-407E-A947-70E740481C1C}">
                <a14:useLocalDpi xmlns:a14="http://schemas.microsoft.com/office/drawing/2010/main" val="0"/>
              </a:ext>
            </a:extLst>
          </a:blip>
          <a:srcRect t="15455"/>
          <a:stretch/>
        </p:blipFill>
        <p:spPr>
          <a:xfrm>
            <a:off x="2" y="0"/>
            <a:ext cx="12188826" cy="6858000"/>
          </a:xfrm>
          <a:prstGeom prst="rect">
            <a:avLst/>
          </a:prstGeom>
          <a:noFill/>
          <a:ln>
            <a:noFill/>
          </a:ln>
        </p:spPr>
      </p:pic>
      <p:sp>
        <p:nvSpPr>
          <p:cNvPr id="2" name="Title 1"/>
          <p:cNvSpPr>
            <a:spLocks noGrp="1"/>
          </p:cNvSpPr>
          <p:nvPr>
            <p:ph type="title" hasCustomPrompt="1"/>
          </p:nvPr>
        </p:nvSpPr>
        <p:spPr>
          <a:xfrm>
            <a:off x="1066801" y="1666744"/>
            <a:ext cx="3949699" cy="1569660"/>
          </a:xfrm>
        </p:spPr>
        <p:txBody>
          <a:bodyPr anchor="t"/>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39761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3B">
    <p:spTree>
      <p:nvGrpSpPr>
        <p:cNvPr id="1" name=""/>
        <p:cNvGrpSpPr/>
        <p:nvPr/>
      </p:nvGrpSpPr>
      <p:grpSpPr>
        <a:xfrm>
          <a:off x="0" y="0"/>
          <a:ext cx="0" cy="0"/>
          <a:chOff x="0" y="0"/>
          <a:chExt cx="0" cy="0"/>
        </a:xfrm>
      </p:grpSpPr>
      <p:pic>
        <p:nvPicPr>
          <p:cNvPr id="6" name="Picture 5"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3884" r="37265" b="5515"/>
          <a:stretch/>
        </p:blipFill>
        <p:spPr>
          <a:xfrm>
            <a:off x="3" y="386816"/>
            <a:ext cx="6056504" cy="6471184"/>
          </a:xfrm>
          <a:prstGeom prst="rect">
            <a:avLst/>
          </a:prstGeom>
          <a:noFill/>
          <a:ln>
            <a:noFill/>
          </a:ln>
        </p:spPr>
      </p:pic>
      <p:sp>
        <p:nvSpPr>
          <p:cNvPr id="2" name="Title 1"/>
          <p:cNvSpPr>
            <a:spLocks noGrp="1"/>
          </p:cNvSpPr>
          <p:nvPr>
            <p:ph type="title" hasCustomPrompt="1"/>
          </p:nvPr>
        </p:nvSpPr>
        <p:spPr>
          <a:xfrm>
            <a:off x="6223189" y="3865206"/>
            <a:ext cx="4578163" cy="830997"/>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1011995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3C">
    <p:spTree>
      <p:nvGrpSpPr>
        <p:cNvPr id="1" name=""/>
        <p:cNvGrpSpPr/>
        <p:nvPr/>
      </p:nvGrpSpPr>
      <p:grpSpPr>
        <a:xfrm>
          <a:off x="0" y="0"/>
          <a:ext cx="0" cy="0"/>
          <a:chOff x="0" y="0"/>
          <a:chExt cx="0" cy="0"/>
        </a:xfrm>
      </p:grpSpPr>
      <p:pic>
        <p:nvPicPr>
          <p:cNvPr id="8" name="Picture 7"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3722" t="20098" b="8185"/>
          <a:stretch/>
        </p:blipFill>
        <p:spPr>
          <a:xfrm>
            <a:off x="0" y="-1"/>
            <a:ext cx="12188825" cy="6858001"/>
          </a:xfrm>
          <a:prstGeom prst="rect">
            <a:avLst/>
          </a:prstGeom>
        </p:spPr>
      </p:pic>
      <p:sp>
        <p:nvSpPr>
          <p:cNvPr id="2" name="Title 1"/>
          <p:cNvSpPr>
            <a:spLocks noGrp="1"/>
          </p:cNvSpPr>
          <p:nvPr>
            <p:ph type="title" hasCustomPrompt="1"/>
          </p:nvPr>
        </p:nvSpPr>
        <p:spPr>
          <a:xfrm>
            <a:off x="6956693" y="3130830"/>
            <a:ext cx="3997057" cy="1200329"/>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42589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3D">
    <p:spTree>
      <p:nvGrpSpPr>
        <p:cNvPr id="1" name=""/>
        <p:cNvGrpSpPr/>
        <p:nvPr/>
      </p:nvGrpSpPr>
      <p:grpSpPr>
        <a:xfrm>
          <a:off x="0" y="0"/>
          <a:ext cx="0" cy="0"/>
          <a:chOff x="0" y="0"/>
          <a:chExt cx="0" cy="0"/>
        </a:xfrm>
      </p:grpSpPr>
      <p:pic>
        <p:nvPicPr>
          <p:cNvPr id="9" name="Picture 8" descr="15_007_01_02_02_026.jpg"/>
          <p:cNvPicPr>
            <a:picLocks noChangeAspect="1"/>
          </p:cNvPicPr>
          <p:nvPr userDrawn="1"/>
        </p:nvPicPr>
        <p:blipFill rotWithShape="1">
          <a:blip r:embed="rId2">
            <a:extLst>
              <a:ext uri="{28A0092B-C50C-407E-A947-70E740481C1C}">
                <a14:useLocalDpi xmlns:a14="http://schemas.microsoft.com/office/drawing/2010/main" val="0"/>
              </a:ext>
            </a:extLst>
          </a:blip>
          <a:srcRect l="10815" t="18449" r="4358" b="10133"/>
          <a:stretch/>
        </p:blipFill>
        <p:spPr>
          <a:xfrm>
            <a:off x="0" y="0"/>
            <a:ext cx="12188825" cy="6858000"/>
          </a:xfrm>
          <a:prstGeom prst="rect">
            <a:avLst/>
          </a:prstGeom>
        </p:spPr>
      </p:pic>
      <p:sp>
        <p:nvSpPr>
          <p:cNvPr id="2" name="Title 1"/>
          <p:cNvSpPr>
            <a:spLocks noGrp="1"/>
          </p:cNvSpPr>
          <p:nvPr>
            <p:ph type="title" hasCustomPrompt="1"/>
          </p:nvPr>
        </p:nvSpPr>
        <p:spPr>
          <a:xfrm>
            <a:off x="3516296" y="1220737"/>
            <a:ext cx="8316212" cy="1175706"/>
          </a:xfrm>
        </p:spPr>
        <p:txBody>
          <a:bodyPr anchor="t"/>
          <a:lstStyle>
            <a:lvl1pPr algn="r">
              <a:lnSpc>
                <a:spcPct val="80000"/>
              </a:lnSpc>
              <a:defRPr sz="44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7406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2">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2" name="Title 1"/>
          <p:cNvSpPr>
            <a:spLocks noGrp="1"/>
          </p:cNvSpPr>
          <p:nvPr>
            <p:ph type="ctrTitle" hasCustomPrompt="1"/>
          </p:nvPr>
        </p:nvSpPr>
        <p:spPr>
          <a:xfrm>
            <a:off x="1588310" y="1200342"/>
            <a:ext cx="7783996" cy="2234458"/>
          </a:xfrm>
        </p:spPr>
        <p:txBody>
          <a:bodyPr anchor="b">
            <a:spAutoFit/>
          </a:bodyPr>
          <a:lstStyle>
            <a:lvl1pPr algn="r">
              <a:lnSpc>
                <a:spcPct val="80000"/>
              </a:lnSpc>
              <a:defRPr sz="5800">
                <a:solidFill>
                  <a:schemeClr val="tx1"/>
                </a:solidFill>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88310" y="3665825"/>
            <a:ext cx="7783996" cy="338554"/>
          </a:xfrm>
          <a:prstGeom prst="rect">
            <a:avLst/>
          </a:prstGeom>
        </p:spPr>
        <p:txBody>
          <a:bodyPr wrap="square" anchor="t">
            <a:spAutoFit/>
          </a:bodyPr>
          <a:lstStyle>
            <a:lvl1pPr marL="0" indent="0" algn="r">
              <a:lnSpc>
                <a:spcPct val="8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834440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3E">
    <p:spTree>
      <p:nvGrpSpPr>
        <p:cNvPr id="1" name=""/>
        <p:cNvGrpSpPr/>
        <p:nvPr/>
      </p:nvGrpSpPr>
      <p:grpSpPr>
        <a:xfrm>
          <a:off x="0" y="0"/>
          <a:ext cx="0" cy="0"/>
          <a:chOff x="0" y="0"/>
          <a:chExt cx="0" cy="0"/>
        </a:xfrm>
      </p:grpSpPr>
      <p:pic>
        <p:nvPicPr>
          <p:cNvPr id="7" name="Picture 6" descr="15_007_01_04_01_020.jpg"/>
          <p:cNvPicPr>
            <a:picLocks noChangeAspect="1"/>
          </p:cNvPicPr>
          <p:nvPr userDrawn="1"/>
        </p:nvPicPr>
        <p:blipFill rotWithShape="1">
          <a:blip r:embed="rId2">
            <a:extLst>
              <a:ext uri="{28A0092B-C50C-407E-A947-70E740481C1C}">
                <a14:useLocalDpi xmlns:a14="http://schemas.microsoft.com/office/drawing/2010/main" val="0"/>
              </a:ext>
            </a:extLst>
          </a:blip>
          <a:srcRect l="4054" r="15715" b="1824"/>
          <a:stretch/>
        </p:blipFill>
        <p:spPr>
          <a:xfrm>
            <a:off x="-12743" y="0"/>
            <a:ext cx="8267744" cy="6858000"/>
          </a:xfrm>
          <a:prstGeom prst="rect">
            <a:avLst/>
          </a:prstGeom>
          <a:solidFill>
            <a:srgbClr val="F2F0F6"/>
          </a:solidFill>
        </p:spPr>
      </p:pic>
      <p:sp>
        <p:nvSpPr>
          <p:cNvPr id="8" name="Freeform 7"/>
          <p:cNvSpPr/>
          <p:nvPr userDrawn="1"/>
        </p:nvSpPr>
        <p:spPr>
          <a:xfrm>
            <a:off x="8104347" y="0"/>
            <a:ext cx="247174" cy="6858000"/>
          </a:xfrm>
          <a:custGeom>
            <a:avLst/>
            <a:gdLst>
              <a:gd name="connsiteX0" fmla="*/ 228600 w 228600"/>
              <a:gd name="connsiteY0" fmla="*/ 12700 h 6858000"/>
              <a:gd name="connsiteX1" fmla="*/ 76200 w 228600"/>
              <a:gd name="connsiteY1" fmla="*/ 12700 h 6858000"/>
              <a:gd name="connsiteX2" fmla="*/ 0 w 228600"/>
              <a:gd name="connsiteY2" fmla="*/ 6858000 h 6858000"/>
              <a:gd name="connsiteX3" fmla="*/ 228600 w 228600"/>
              <a:gd name="connsiteY3" fmla="*/ 6858000 h 6858000"/>
              <a:gd name="connsiteX4" fmla="*/ 228600 w 228600"/>
              <a:gd name="connsiteY4" fmla="*/ 0 h 6858000"/>
              <a:gd name="connsiteX0" fmla="*/ 259080 w 259080"/>
              <a:gd name="connsiteY0" fmla="*/ 12700 h 6858000"/>
              <a:gd name="connsiteX1" fmla="*/ 106680 w 259080"/>
              <a:gd name="connsiteY1" fmla="*/ 12700 h 6858000"/>
              <a:gd name="connsiteX2" fmla="*/ 0 w 259080"/>
              <a:gd name="connsiteY2" fmla="*/ 6850380 h 6858000"/>
              <a:gd name="connsiteX3" fmla="*/ 259080 w 259080"/>
              <a:gd name="connsiteY3" fmla="*/ 6858000 h 6858000"/>
              <a:gd name="connsiteX4" fmla="*/ 259080 w 259080"/>
              <a:gd name="connsiteY4" fmla="*/ 0 h 6858000"/>
              <a:gd name="connsiteX0" fmla="*/ 251936 w 251936"/>
              <a:gd name="connsiteY0" fmla="*/ 12700 h 6858000"/>
              <a:gd name="connsiteX1" fmla="*/ 99536 w 251936"/>
              <a:gd name="connsiteY1" fmla="*/ 12700 h 6858000"/>
              <a:gd name="connsiteX2" fmla="*/ 0 w 251936"/>
              <a:gd name="connsiteY2" fmla="*/ 6857524 h 6858000"/>
              <a:gd name="connsiteX3" fmla="*/ 251936 w 251936"/>
              <a:gd name="connsiteY3" fmla="*/ 6858000 h 6858000"/>
              <a:gd name="connsiteX4" fmla="*/ 251936 w 251936"/>
              <a:gd name="connsiteY4" fmla="*/ 0 h 6858000"/>
              <a:gd name="connsiteX0" fmla="*/ 247174 w 247174"/>
              <a:gd name="connsiteY0" fmla="*/ 12700 h 6858000"/>
              <a:gd name="connsiteX1" fmla="*/ 94774 w 247174"/>
              <a:gd name="connsiteY1" fmla="*/ 12700 h 6858000"/>
              <a:gd name="connsiteX2" fmla="*/ 0 w 247174"/>
              <a:gd name="connsiteY2" fmla="*/ 6857524 h 6858000"/>
              <a:gd name="connsiteX3" fmla="*/ 247174 w 247174"/>
              <a:gd name="connsiteY3" fmla="*/ 6858000 h 6858000"/>
              <a:gd name="connsiteX4" fmla="*/ 247174 w 2471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6858000">
                <a:moveTo>
                  <a:pt x="247174" y="12700"/>
                </a:moveTo>
                <a:lnTo>
                  <a:pt x="94774" y="12700"/>
                </a:lnTo>
                <a:lnTo>
                  <a:pt x="0" y="6857524"/>
                </a:lnTo>
                <a:lnTo>
                  <a:pt x="247174" y="6858000"/>
                </a:lnTo>
                <a:lnTo>
                  <a:pt x="247174" y="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hasCustomPrompt="1"/>
          </p:nvPr>
        </p:nvSpPr>
        <p:spPr>
          <a:xfrm>
            <a:off x="8370570" y="3672746"/>
            <a:ext cx="3461938" cy="1200329"/>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12546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3F">
    <p:spTree>
      <p:nvGrpSpPr>
        <p:cNvPr id="1" name=""/>
        <p:cNvGrpSpPr/>
        <p:nvPr/>
      </p:nvGrpSpPr>
      <p:grpSpPr>
        <a:xfrm>
          <a:off x="0" y="0"/>
          <a:ext cx="0" cy="0"/>
          <a:chOff x="0" y="0"/>
          <a:chExt cx="0" cy="0"/>
        </a:xfrm>
      </p:grpSpPr>
      <p:pic>
        <p:nvPicPr>
          <p:cNvPr id="5" name="Picture 4" descr="15_007_01_04_01_006.jpg"/>
          <p:cNvPicPr>
            <a:picLocks noChangeAspect="1"/>
          </p:cNvPicPr>
          <p:nvPr userDrawn="1"/>
        </p:nvPicPr>
        <p:blipFill rotWithShape="1">
          <a:blip r:embed="rId2">
            <a:extLst>
              <a:ext uri="{28A0092B-C50C-407E-A947-70E740481C1C}">
                <a14:useLocalDpi xmlns:a14="http://schemas.microsoft.com/office/drawing/2010/main" val="0"/>
              </a:ext>
            </a:extLst>
          </a:blip>
          <a:srcRect t="15455"/>
          <a:stretch/>
        </p:blipFill>
        <p:spPr>
          <a:xfrm>
            <a:off x="2" y="0"/>
            <a:ext cx="12188826" cy="6858000"/>
          </a:xfrm>
          <a:prstGeom prst="rect">
            <a:avLst/>
          </a:prstGeom>
          <a:noFill/>
          <a:ln>
            <a:noFill/>
          </a:ln>
        </p:spPr>
      </p:pic>
      <p:sp>
        <p:nvSpPr>
          <p:cNvPr id="2" name="Title 1"/>
          <p:cNvSpPr>
            <a:spLocks noGrp="1"/>
          </p:cNvSpPr>
          <p:nvPr>
            <p:ph type="title" hasCustomPrompt="1"/>
          </p:nvPr>
        </p:nvSpPr>
        <p:spPr>
          <a:xfrm>
            <a:off x="1219201" y="2507554"/>
            <a:ext cx="3949699" cy="1569660"/>
          </a:xfrm>
        </p:spPr>
        <p:txBody>
          <a:bodyPr anchor="t"/>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03395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3F">
    <p:spTree>
      <p:nvGrpSpPr>
        <p:cNvPr id="1" name=""/>
        <p:cNvGrpSpPr/>
        <p:nvPr/>
      </p:nvGrpSpPr>
      <p:grpSpPr>
        <a:xfrm>
          <a:off x="0" y="0"/>
          <a:ext cx="0" cy="0"/>
          <a:chOff x="0" y="0"/>
          <a:chExt cx="0" cy="0"/>
        </a:xfrm>
      </p:grpSpPr>
      <p:pic>
        <p:nvPicPr>
          <p:cNvPr id="4" name="Picture 3" descr="15_007_01_04_01_02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824" cy="6858000"/>
          </a:xfrm>
          <a:prstGeom prst="rect">
            <a:avLst/>
          </a:prstGeom>
        </p:spPr>
      </p:pic>
      <p:sp>
        <p:nvSpPr>
          <p:cNvPr id="2" name="Title 1"/>
          <p:cNvSpPr>
            <a:spLocks noGrp="1"/>
          </p:cNvSpPr>
          <p:nvPr>
            <p:ph type="title" hasCustomPrompt="1"/>
          </p:nvPr>
        </p:nvSpPr>
        <p:spPr>
          <a:xfrm>
            <a:off x="7894529" y="2967060"/>
            <a:ext cx="3949699" cy="1126462"/>
          </a:xfrm>
        </p:spPr>
        <p:txBody>
          <a:bodyPr anchor="t"/>
          <a:lstStyle>
            <a:lvl1pPr algn="l">
              <a:lnSpc>
                <a:spcPct val="80000"/>
              </a:lnSpc>
              <a:defRPr sz="28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52616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G">
    <p:spTree>
      <p:nvGrpSpPr>
        <p:cNvPr id="1" name=""/>
        <p:cNvGrpSpPr/>
        <p:nvPr/>
      </p:nvGrpSpPr>
      <p:grpSpPr>
        <a:xfrm>
          <a:off x="0" y="0"/>
          <a:ext cx="0" cy="0"/>
          <a:chOff x="0" y="0"/>
          <a:chExt cx="0" cy="0"/>
        </a:xfrm>
      </p:grpSpPr>
      <p:pic>
        <p:nvPicPr>
          <p:cNvPr id="7" name="Picture 6" descr="15_007_01_05_05_005.jpg"/>
          <p:cNvPicPr>
            <a:picLocks noChangeAspect="1"/>
          </p:cNvPicPr>
          <p:nvPr userDrawn="1"/>
        </p:nvPicPr>
        <p:blipFill rotWithShape="1">
          <a:blip r:embed="rId2">
            <a:extLst>
              <a:ext uri="{28A0092B-C50C-407E-A947-70E740481C1C}">
                <a14:useLocalDpi xmlns:a14="http://schemas.microsoft.com/office/drawing/2010/main" val="0"/>
              </a:ext>
            </a:extLst>
          </a:blip>
          <a:srcRect t="6759" r="3236" b="9725"/>
          <a:stretch/>
        </p:blipFill>
        <p:spPr>
          <a:xfrm>
            <a:off x="-28647" y="0"/>
            <a:ext cx="12246119" cy="6858000"/>
          </a:xfrm>
          <a:prstGeom prst="rect">
            <a:avLst/>
          </a:prstGeom>
          <a:solidFill>
            <a:srgbClr val="F2F0F6"/>
          </a:solidFill>
        </p:spPr>
      </p:pic>
      <p:sp>
        <p:nvSpPr>
          <p:cNvPr id="2" name="Title 1"/>
          <p:cNvSpPr>
            <a:spLocks noGrp="1"/>
          </p:cNvSpPr>
          <p:nvPr>
            <p:ph type="title" hasCustomPrompt="1"/>
          </p:nvPr>
        </p:nvSpPr>
        <p:spPr>
          <a:xfrm>
            <a:off x="1095374" y="3638198"/>
            <a:ext cx="3914770" cy="1311128"/>
          </a:xfrm>
        </p:spPr>
        <p:txBody>
          <a:bodyPr anchor="t"/>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20717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723741" y="1251051"/>
            <a:ext cx="6838996" cy="4578253"/>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endParaRPr lang="en-US" dirty="0"/>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2328655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ayout 3">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962" y="1476375"/>
            <a:ext cx="5165730" cy="3441669"/>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6291139" y="1476375"/>
            <a:ext cx="5165853" cy="34417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609441" y="615311"/>
            <a:ext cx="10969943" cy="461665"/>
          </a:xfrm>
        </p:spPr>
        <p:txBody>
          <a:bodyPr/>
          <a:lstStyle>
            <a:lvl1pPr>
              <a:lnSpc>
                <a:spcPct val="80000"/>
              </a:lnSpc>
              <a:defRPr sz="3000" b="1" i="0">
                <a:solidFill>
                  <a:schemeClr val="tx1"/>
                </a:solidFill>
              </a:defRPr>
            </a:lvl1pPr>
          </a:lstStyle>
          <a:p>
            <a:r>
              <a:rPr lang="en-US" dirty="0"/>
              <a:t>CLICK TO EDIT MASTER TITLE STYLE</a:t>
            </a:r>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187879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ayout 4">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9442" y="1764937"/>
            <a:ext cx="3474720" cy="2864583"/>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4357055" y="1764921"/>
            <a:ext cx="3474720" cy="286460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6" name="Picture Placeholder 5"/>
          <p:cNvSpPr>
            <a:spLocks noGrp="1"/>
          </p:cNvSpPr>
          <p:nvPr>
            <p:ph type="pic" sz="quarter" idx="12"/>
          </p:nvPr>
        </p:nvSpPr>
        <p:spPr>
          <a:xfrm>
            <a:off x="8104664" y="1764921"/>
            <a:ext cx="3474720" cy="286460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pic>
        <p:nvPicPr>
          <p:cNvPr id="7" name="Picture 6"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1608968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instein Logo Lock-u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grpSp>
        <p:nvGrpSpPr>
          <p:cNvPr id="4" name="Group 3"/>
          <p:cNvGrpSpPr/>
          <p:nvPr userDrawn="1"/>
        </p:nvGrpSpPr>
        <p:grpSpPr>
          <a:xfrm>
            <a:off x="8347406" y="6064247"/>
            <a:ext cx="3700329" cy="663582"/>
            <a:chOff x="8347406" y="6064247"/>
            <a:chExt cx="3700329" cy="663582"/>
          </a:xfrm>
        </p:grpSpPr>
        <p:pic>
          <p:nvPicPr>
            <p:cNvPr id="8" name="Picture 7"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3" y="6154845"/>
              <a:ext cx="1862852" cy="548640"/>
            </a:xfrm>
            <a:prstGeom prst="rect">
              <a:avLst/>
            </a:prstGeom>
            <a:noFill/>
            <a:ln>
              <a:noFill/>
            </a:ln>
          </p:spPr>
        </p:pic>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347406" y="6221796"/>
              <a:ext cx="1364846" cy="40973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9967002" y="6064247"/>
              <a:ext cx="0" cy="6635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79292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DM Wal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1" y="0"/>
            <a:ext cx="12185903" cy="6858000"/>
          </a:xfrm>
          <a:prstGeom prst="rect">
            <a:avLst/>
          </a:prstGeom>
          <a:noFill/>
          <a:ln>
            <a:noFill/>
          </a:ln>
        </p:spPr>
      </p:pic>
    </p:spTree>
    <p:extLst>
      <p:ext uri="{BB962C8B-B14F-4D97-AF65-F5344CB8AC3E}">
        <p14:creationId xmlns:p14="http://schemas.microsoft.com/office/powerpoint/2010/main" val="36058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7" name="Picture 6"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
        <p:nvSpPr>
          <p:cNvPr id="2" name="Title 1"/>
          <p:cNvSpPr>
            <a:spLocks noGrp="1"/>
          </p:cNvSpPr>
          <p:nvPr>
            <p:ph type="title" hasCustomPrompt="1"/>
          </p:nvPr>
        </p:nvSpPr>
        <p:spPr>
          <a:xfrm>
            <a:off x="781973" y="2327457"/>
            <a:ext cx="8122877" cy="1274195"/>
          </a:xfrm>
        </p:spPr>
        <p:txBody>
          <a:bodyPr anchor="ctr"/>
          <a:lstStyle>
            <a:lvl1pPr algn="r">
              <a:lnSpc>
                <a:spcPct val="80000"/>
              </a:lnSpc>
              <a:defRPr sz="48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782637" y="3875089"/>
            <a:ext cx="8121650"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spTree>
    <p:extLst>
      <p:ext uri="{BB962C8B-B14F-4D97-AF65-F5344CB8AC3E}">
        <p14:creationId xmlns:p14="http://schemas.microsoft.com/office/powerpoint/2010/main" val="1866145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pic>
        <p:nvPicPr>
          <p:cNvPr id="7" name="Picture 6"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t="50000" r="20510"/>
          <a:stretch/>
        </p:blipFill>
        <p:spPr>
          <a:xfrm>
            <a:off x="3" y="3429000"/>
            <a:ext cx="8191500" cy="3429000"/>
          </a:xfrm>
          <a:prstGeom prst="rect">
            <a:avLst/>
          </a:prstGeom>
          <a:noFill/>
          <a:ln>
            <a:noFill/>
          </a:ln>
        </p:spPr>
      </p:pic>
      <p:sp>
        <p:nvSpPr>
          <p:cNvPr id="2" name="Title 1"/>
          <p:cNvSpPr>
            <a:spLocks noGrp="1"/>
          </p:cNvSpPr>
          <p:nvPr>
            <p:ph type="title" hasCustomPrompt="1"/>
          </p:nvPr>
        </p:nvSpPr>
        <p:spPr>
          <a:xfrm>
            <a:off x="2916237" y="1160474"/>
            <a:ext cx="8122877" cy="1175706"/>
          </a:xfrm>
        </p:spPr>
        <p:txBody>
          <a:bodyPr anchor="b"/>
          <a:lstStyle>
            <a:lvl1pPr algn="r">
              <a:lnSpc>
                <a:spcPct val="80000"/>
              </a:lnSpc>
              <a:defRPr sz="44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2916903" y="2554223"/>
            <a:ext cx="8121650"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160460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pic>
        <p:nvPicPr>
          <p:cNvPr id="8" name="Picture 7"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3722" t="20098" b="8185"/>
          <a:stretch/>
        </p:blipFill>
        <p:spPr>
          <a:xfrm>
            <a:off x="0" y="-1"/>
            <a:ext cx="12188825" cy="6858001"/>
          </a:xfrm>
          <a:prstGeom prst="rect">
            <a:avLst/>
          </a:prstGeom>
        </p:spPr>
      </p:pic>
      <p:pic>
        <p:nvPicPr>
          <p:cNvPr id="7" name="Picture 6"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4163" t="50000" r="34455" b="8353"/>
          <a:stretch/>
        </p:blipFill>
        <p:spPr>
          <a:xfrm>
            <a:off x="-1" y="2841686"/>
            <a:ext cx="7445830" cy="4016319"/>
          </a:xfrm>
          <a:prstGeom prst="rect">
            <a:avLst/>
          </a:prstGeom>
          <a:noFill/>
          <a:ln>
            <a:noFill/>
          </a:ln>
        </p:spPr>
      </p:pic>
      <p:sp>
        <p:nvSpPr>
          <p:cNvPr id="2" name="Title 1"/>
          <p:cNvSpPr>
            <a:spLocks noGrp="1"/>
          </p:cNvSpPr>
          <p:nvPr>
            <p:ph type="title" hasCustomPrompt="1"/>
          </p:nvPr>
        </p:nvSpPr>
        <p:spPr>
          <a:xfrm>
            <a:off x="2437661" y="1837583"/>
            <a:ext cx="8601453" cy="498598"/>
          </a:xfrm>
        </p:spPr>
        <p:txBody>
          <a:bodyPr anchor="b"/>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2438404" y="2554223"/>
            <a:ext cx="8600153"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9" name="Picture 8"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344167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6">
    <p:spTree>
      <p:nvGrpSpPr>
        <p:cNvPr id="1" name=""/>
        <p:cNvGrpSpPr/>
        <p:nvPr/>
      </p:nvGrpSpPr>
      <p:grpSpPr>
        <a:xfrm>
          <a:off x="0" y="0"/>
          <a:ext cx="0" cy="0"/>
          <a:chOff x="0" y="0"/>
          <a:chExt cx="0" cy="0"/>
        </a:xfrm>
      </p:grpSpPr>
      <p:pic>
        <p:nvPicPr>
          <p:cNvPr id="9" name="Picture 8" descr="15_007_01_02_02_026.jpg"/>
          <p:cNvPicPr>
            <a:picLocks noChangeAspect="1"/>
          </p:cNvPicPr>
          <p:nvPr userDrawn="1"/>
        </p:nvPicPr>
        <p:blipFill rotWithShape="1">
          <a:blip r:embed="rId2">
            <a:extLst>
              <a:ext uri="{28A0092B-C50C-407E-A947-70E740481C1C}">
                <a14:useLocalDpi xmlns:a14="http://schemas.microsoft.com/office/drawing/2010/main" val="0"/>
              </a:ext>
            </a:extLst>
          </a:blip>
          <a:srcRect l="10815" t="18449" r="4358" b="10133"/>
          <a:stretch/>
        </p:blipFill>
        <p:spPr>
          <a:xfrm>
            <a:off x="0" y="0"/>
            <a:ext cx="12188825" cy="6858000"/>
          </a:xfrm>
          <a:prstGeom prst="rect">
            <a:avLst/>
          </a:prstGeom>
        </p:spPr>
      </p:pic>
      <p:sp>
        <p:nvSpPr>
          <p:cNvPr id="2" name="Title 1"/>
          <p:cNvSpPr>
            <a:spLocks noGrp="1"/>
          </p:cNvSpPr>
          <p:nvPr>
            <p:ph type="title" hasCustomPrompt="1"/>
          </p:nvPr>
        </p:nvSpPr>
        <p:spPr>
          <a:xfrm>
            <a:off x="3497247" y="1760462"/>
            <a:ext cx="8316212" cy="1077218"/>
          </a:xfrm>
        </p:spPr>
        <p:txBody>
          <a:bodyPr anchor="b"/>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3497947" y="3055725"/>
            <a:ext cx="8314955"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7" name="Picture 6"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423322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7">
    <p:spTree>
      <p:nvGrpSpPr>
        <p:cNvPr id="1" name=""/>
        <p:cNvGrpSpPr/>
        <p:nvPr/>
      </p:nvGrpSpPr>
      <p:grpSpPr>
        <a:xfrm>
          <a:off x="0" y="0"/>
          <a:ext cx="0" cy="0"/>
          <a:chOff x="0" y="0"/>
          <a:chExt cx="0" cy="0"/>
        </a:xfrm>
      </p:grpSpPr>
      <p:pic>
        <p:nvPicPr>
          <p:cNvPr id="7" name="Picture 6" descr="15_007_01_04_01_020.jpg"/>
          <p:cNvPicPr>
            <a:picLocks noChangeAspect="1"/>
          </p:cNvPicPr>
          <p:nvPr userDrawn="1"/>
        </p:nvPicPr>
        <p:blipFill rotWithShape="1">
          <a:blip r:embed="rId2">
            <a:extLst>
              <a:ext uri="{28A0092B-C50C-407E-A947-70E740481C1C}">
                <a14:useLocalDpi xmlns:a14="http://schemas.microsoft.com/office/drawing/2010/main" val="0"/>
              </a:ext>
            </a:extLst>
          </a:blip>
          <a:srcRect l="4054" r="15715" b="1824"/>
          <a:stretch/>
        </p:blipFill>
        <p:spPr>
          <a:xfrm>
            <a:off x="-12743" y="0"/>
            <a:ext cx="8267744" cy="6858000"/>
          </a:xfrm>
          <a:prstGeom prst="rect">
            <a:avLst/>
          </a:prstGeom>
          <a:solidFill>
            <a:srgbClr val="F2F0F6"/>
          </a:solidFill>
        </p:spPr>
      </p:pic>
      <p:sp>
        <p:nvSpPr>
          <p:cNvPr id="8" name="Freeform 7"/>
          <p:cNvSpPr/>
          <p:nvPr userDrawn="1"/>
        </p:nvSpPr>
        <p:spPr>
          <a:xfrm>
            <a:off x="8104347" y="0"/>
            <a:ext cx="247174" cy="6858000"/>
          </a:xfrm>
          <a:custGeom>
            <a:avLst/>
            <a:gdLst>
              <a:gd name="connsiteX0" fmla="*/ 228600 w 228600"/>
              <a:gd name="connsiteY0" fmla="*/ 12700 h 6858000"/>
              <a:gd name="connsiteX1" fmla="*/ 76200 w 228600"/>
              <a:gd name="connsiteY1" fmla="*/ 12700 h 6858000"/>
              <a:gd name="connsiteX2" fmla="*/ 0 w 228600"/>
              <a:gd name="connsiteY2" fmla="*/ 6858000 h 6858000"/>
              <a:gd name="connsiteX3" fmla="*/ 228600 w 228600"/>
              <a:gd name="connsiteY3" fmla="*/ 6858000 h 6858000"/>
              <a:gd name="connsiteX4" fmla="*/ 228600 w 228600"/>
              <a:gd name="connsiteY4" fmla="*/ 0 h 6858000"/>
              <a:gd name="connsiteX0" fmla="*/ 259080 w 259080"/>
              <a:gd name="connsiteY0" fmla="*/ 12700 h 6858000"/>
              <a:gd name="connsiteX1" fmla="*/ 106680 w 259080"/>
              <a:gd name="connsiteY1" fmla="*/ 12700 h 6858000"/>
              <a:gd name="connsiteX2" fmla="*/ 0 w 259080"/>
              <a:gd name="connsiteY2" fmla="*/ 6850380 h 6858000"/>
              <a:gd name="connsiteX3" fmla="*/ 259080 w 259080"/>
              <a:gd name="connsiteY3" fmla="*/ 6858000 h 6858000"/>
              <a:gd name="connsiteX4" fmla="*/ 259080 w 259080"/>
              <a:gd name="connsiteY4" fmla="*/ 0 h 6858000"/>
              <a:gd name="connsiteX0" fmla="*/ 251936 w 251936"/>
              <a:gd name="connsiteY0" fmla="*/ 12700 h 6858000"/>
              <a:gd name="connsiteX1" fmla="*/ 99536 w 251936"/>
              <a:gd name="connsiteY1" fmla="*/ 12700 h 6858000"/>
              <a:gd name="connsiteX2" fmla="*/ 0 w 251936"/>
              <a:gd name="connsiteY2" fmla="*/ 6857524 h 6858000"/>
              <a:gd name="connsiteX3" fmla="*/ 251936 w 251936"/>
              <a:gd name="connsiteY3" fmla="*/ 6858000 h 6858000"/>
              <a:gd name="connsiteX4" fmla="*/ 251936 w 251936"/>
              <a:gd name="connsiteY4" fmla="*/ 0 h 6858000"/>
              <a:gd name="connsiteX0" fmla="*/ 247174 w 247174"/>
              <a:gd name="connsiteY0" fmla="*/ 12700 h 6858000"/>
              <a:gd name="connsiteX1" fmla="*/ 94774 w 247174"/>
              <a:gd name="connsiteY1" fmla="*/ 12700 h 6858000"/>
              <a:gd name="connsiteX2" fmla="*/ 0 w 247174"/>
              <a:gd name="connsiteY2" fmla="*/ 6857524 h 6858000"/>
              <a:gd name="connsiteX3" fmla="*/ 247174 w 247174"/>
              <a:gd name="connsiteY3" fmla="*/ 6858000 h 6858000"/>
              <a:gd name="connsiteX4" fmla="*/ 247174 w 2471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6858000">
                <a:moveTo>
                  <a:pt x="247174" y="12700"/>
                </a:moveTo>
                <a:lnTo>
                  <a:pt x="94774" y="12700"/>
                </a:lnTo>
                <a:lnTo>
                  <a:pt x="0" y="6857524"/>
                </a:lnTo>
                <a:lnTo>
                  <a:pt x="247174" y="6858000"/>
                </a:lnTo>
                <a:lnTo>
                  <a:pt x="247174" y="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hasCustomPrompt="1"/>
          </p:nvPr>
        </p:nvSpPr>
        <p:spPr>
          <a:xfrm>
            <a:off x="8351519" y="1161062"/>
            <a:ext cx="3461938" cy="1421928"/>
          </a:xfrm>
        </p:spPr>
        <p:txBody>
          <a:bodyPr anchor="b"/>
          <a:lstStyle>
            <a:lvl1pPr algn="r">
              <a:lnSpc>
                <a:spcPct val="80000"/>
              </a:lnSpc>
              <a:defRPr sz="36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8351484" y="2801034"/>
            <a:ext cx="3461414"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9" name="Picture 8"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124483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8">
    <p:spTree>
      <p:nvGrpSpPr>
        <p:cNvPr id="1" name=""/>
        <p:cNvGrpSpPr/>
        <p:nvPr/>
      </p:nvGrpSpPr>
      <p:grpSpPr>
        <a:xfrm>
          <a:off x="0" y="0"/>
          <a:ext cx="0" cy="0"/>
          <a:chOff x="0" y="0"/>
          <a:chExt cx="0" cy="0"/>
        </a:xfrm>
      </p:grpSpPr>
      <p:pic>
        <p:nvPicPr>
          <p:cNvPr id="7" name="Picture 6" descr="15_007_01_05_05_005.jpg"/>
          <p:cNvPicPr>
            <a:picLocks noChangeAspect="1"/>
          </p:cNvPicPr>
          <p:nvPr userDrawn="1"/>
        </p:nvPicPr>
        <p:blipFill rotWithShape="1">
          <a:blip r:embed="rId2">
            <a:extLst>
              <a:ext uri="{28A0092B-C50C-407E-A947-70E740481C1C}">
                <a14:useLocalDpi xmlns:a14="http://schemas.microsoft.com/office/drawing/2010/main" val="0"/>
              </a:ext>
            </a:extLst>
          </a:blip>
          <a:srcRect t="6759" r="3236" b="9725"/>
          <a:stretch/>
        </p:blipFill>
        <p:spPr>
          <a:xfrm>
            <a:off x="0" y="0"/>
            <a:ext cx="12246119" cy="6858000"/>
          </a:xfrm>
          <a:prstGeom prst="rect">
            <a:avLst/>
          </a:prstGeom>
          <a:solidFill>
            <a:srgbClr val="F2F0F6"/>
          </a:solidFill>
        </p:spPr>
      </p:pic>
      <p:sp>
        <p:nvSpPr>
          <p:cNvPr id="2" name="Title 1"/>
          <p:cNvSpPr>
            <a:spLocks noGrp="1"/>
          </p:cNvSpPr>
          <p:nvPr>
            <p:ph type="title" hasCustomPrompt="1"/>
          </p:nvPr>
        </p:nvSpPr>
        <p:spPr>
          <a:xfrm>
            <a:off x="523571" y="3281174"/>
            <a:ext cx="4486577" cy="1311128"/>
          </a:xfrm>
        </p:spPr>
        <p:txBody>
          <a:bodyPr wrap="square" anchor="b">
            <a:spAutoFit/>
          </a:bodyPr>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1095408" y="4762077"/>
            <a:ext cx="3914178"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spTree>
    <p:extLst>
      <p:ext uri="{BB962C8B-B14F-4D97-AF65-F5344CB8AC3E}">
        <p14:creationId xmlns:p14="http://schemas.microsoft.com/office/powerpoint/2010/main" val="3900464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14617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615309"/>
            <a:ext cx="10969943" cy="461665"/>
          </a:xfrm>
          <a:prstGeom prst="rect">
            <a:avLst/>
          </a:prstGeom>
        </p:spPr>
        <p:txBody>
          <a:bodyPr vert="horz" lIns="91440" tIns="45720" rIns="91440" bIns="45720" rtlCol="0" anchor="ctr">
            <a:spAutoFit/>
          </a:bodyPr>
          <a:lstStyle/>
          <a:p>
            <a:r>
              <a:rPr lang="en-US" dirty="0"/>
              <a:t>CLICK TO EDIT MASTER TITLE STYLE</a:t>
            </a:r>
          </a:p>
        </p:txBody>
      </p:sp>
      <p:sp>
        <p:nvSpPr>
          <p:cNvPr id="3" name="Rectangle 9"/>
          <p:cNvSpPr>
            <a:spLocks noChangeArrowheads="1"/>
          </p:cNvSpPr>
          <p:nvPr userDrawn="1"/>
        </p:nvSpPr>
        <p:spPr bwMode="auto">
          <a:xfrm>
            <a:off x="609441" y="6488923"/>
            <a:ext cx="394527" cy="153888"/>
          </a:xfrm>
          <a:prstGeom prst="rect">
            <a:avLst/>
          </a:prstGeom>
          <a:noFill/>
          <a:ln w="9525">
            <a:noFill/>
            <a:miter lim="800000"/>
            <a:headEnd/>
            <a:tailEnd/>
          </a:ln>
        </p:spPr>
        <p:txBody>
          <a:bodyPr wrap="square" lIns="91440" tIns="0" rIns="0" bIns="0" anchor="ctr">
            <a:prstTxWarp prst="textNoShape">
              <a:avLst/>
            </a:prstTxWarp>
            <a:spAutoFit/>
          </a:bodyPr>
          <a:lstStyle/>
          <a:p>
            <a:pPr defTabSz="457200"/>
            <a:fld id="{DB8190B8-F56C-7C4A-BF6A-960A1DB52AB1}" type="slidenum">
              <a:rPr lang="en-US" sz="1000">
                <a:solidFill>
                  <a:srgbClr val="414042"/>
                </a:solidFill>
                <a:cs typeface="Arial" panose="020B0604020202020204" pitchFamily="34" charset="0"/>
              </a:rPr>
              <a:pPr defTabSz="457200"/>
              <a:t>‹#›</a:t>
            </a:fld>
            <a:endParaRPr lang="en-US" sz="1000" dirty="0">
              <a:solidFill>
                <a:srgbClr val="414042"/>
              </a:solidFill>
              <a:cs typeface="Arial" panose="020B0604020202020204" pitchFamily="34" charset="0"/>
            </a:endParaRPr>
          </a:p>
        </p:txBody>
      </p:sp>
    </p:spTree>
    <p:extLst>
      <p:ext uri="{BB962C8B-B14F-4D97-AF65-F5344CB8AC3E}">
        <p14:creationId xmlns:p14="http://schemas.microsoft.com/office/powerpoint/2010/main" val="2574850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hdr="0" ftr="0" dt="0"/>
  <p:txStyles>
    <p:title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etric Regular"/>
          <a:ea typeface="+mn-ea"/>
          <a:cs typeface="Metric Regular"/>
        </a:defRPr>
      </a:lvl1pPr>
      <a:lvl2pPr marL="742950" indent="-285750" algn="l" defTabSz="457200" rtl="0" eaLnBrk="1" latinLnBrk="0" hangingPunct="1">
        <a:spcBef>
          <a:spcPct val="20000"/>
        </a:spcBef>
        <a:buFont typeface="Arial"/>
        <a:buChar char="–"/>
        <a:defRPr sz="2800" b="0" i="0" kern="1200">
          <a:solidFill>
            <a:schemeClr val="tx1"/>
          </a:solidFill>
          <a:latin typeface="Metric Regular"/>
          <a:ea typeface="+mn-ea"/>
          <a:cs typeface="Metric Regular"/>
        </a:defRPr>
      </a:lvl2pPr>
      <a:lvl3pPr marL="1143000" indent="-228600" algn="l" defTabSz="457200" rtl="0" eaLnBrk="1" latinLnBrk="0" hangingPunct="1">
        <a:spcBef>
          <a:spcPct val="20000"/>
        </a:spcBef>
        <a:buFont typeface="Arial"/>
        <a:buChar char="•"/>
        <a:defRPr sz="2400" b="0" i="0" kern="1200">
          <a:solidFill>
            <a:schemeClr val="tx1"/>
          </a:solidFill>
          <a:latin typeface="Metric Regular"/>
          <a:ea typeface="+mn-ea"/>
          <a:cs typeface="Metric Regular"/>
        </a:defRPr>
      </a:lvl3pPr>
      <a:lvl4pPr marL="16002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4pPr>
      <a:lvl5pPr marL="20574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chart" Target="../charts/chart14.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chart" Target="../charts/char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chart" Target="../charts/chart25.xml"/><Relationship Id="rId4" Type="http://schemas.openxmlformats.org/officeDocument/2006/relationships/chart" Target="../charts/chart24.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chart" Target="../charts/chart28.xml"/></Relationships>
</file>

<file path=ppt/slides/_rels/slide3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chart" Target="../charts/chart32.xml"/></Relationships>
</file>

<file path=ppt/slides/_rels/slide3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chart" Target="../charts/chart36.xml"/></Relationships>
</file>

<file path=ppt/slides/_rels/slide3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chart" Target="../charts/chart40.xml"/></Relationships>
</file>

<file path=ppt/slides/_rels/slide4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hyperlink" Target="mailto:OCPHDept@montefiore.org"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19076" y="1954320"/>
            <a:ext cx="11877674" cy="2985433"/>
          </a:xfrm>
        </p:spPr>
        <p:txBody>
          <a:bodyPr/>
          <a:lstStyle/>
          <a:p>
            <a:pPr>
              <a:lnSpc>
                <a:spcPct val="100000"/>
              </a:lnSpc>
              <a:spcBef>
                <a:spcPts val="3600"/>
              </a:spcBef>
              <a:spcAft>
                <a:spcPts val="3600"/>
              </a:spcAft>
            </a:pPr>
            <a:r>
              <a:rPr lang="en-US" sz="4800" dirty="0"/>
              <a:t>Bronx Community Health Dashboard: </a:t>
            </a:r>
            <a:r>
              <a:rPr lang="en-US" sz="5200" dirty="0"/>
              <a:t/>
            </a:r>
            <a:br>
              <a:rPr lang="en-US" sz="5200" dirty="0"/>
            </a:br>
            <a:r>
              <a:rPr lang="en-US" sz="4400" b="0" i="1" dirty="0"/>
              <a:t>Communicable Disease</a:t>
            </a:r>
            <a:br>
              <a:rPr lang="en-US" sz="4400" b="0" i="1" dirty="0"/>
            </a:br>
            <a:r>
              <a:rPr lang="en-US" sz="2400" dirty="0"/>
              <a:t/>
            </a:r>
            <a:br>
              <a:rPr lang="en-US" sz="2400" dirty="0"/>
            </a:br>
            <a:r>
              <a:rPr lang="en-US" sz="2400" b="0" dirty="0"/>
              <a:t>Last Updated: </a:t>
            </a:r>
            <a:r>
              <a:rPr lang="en-US" sz="2400" b="0" dirty="0" smtClean="0"/>
              <a:t>9/24/2019</a:t>
            </a:r>
            <a:r>
              <a:rPr lang="en-US" sz="2400" b="0" dirty="0"/>
              <a:t/>
            </a:r>
            <a:br>
              <a:rPr lang="en-US" sz="2400" b="0" dirty="0"/>
            </a:br>
            <a:r>
              <a:rPr lang="en-US" sz="2400" b="0" dirty="0"/>
              <a:t/>
            </a:r>
            <a:br>
              <a:rPr lang="en-US" sz="2400" b="0" dirty="0"/>
            </a:br>
            <a:r>
              <a:rPr lang="en-US" sz="2400" b="0" dirty="0"/>
              <a:t>See last </a:t>
            </a:r>
            <a:r>
              <a:rPr lang="en-US" sz="2400" b="0" dirty="0">
                <a:hlinkClick r:id="rId3" action="ppaction://hlinksldjump"/>
              </a:rPr>
              <a:t>slide</a:t>
            </a:r>
            <a:r>
              <a:rPr lang="en-US" sz="2400" b="0" dirty="0"/>
              <a:t> for more information about this project.</a:t>
            </a:r>
          </a:p>
        </p:txBody>
      </p:sp>
    </p:spTree>
    <p:extLst>
      <p:ext uri="{BB962C8B-B14F-4D97-AF65-F5344CB8AC3E}">
        <p14:creationId xmlns:p14="http://schemas.microsoft.com/office/powerpoint/2010/main" val="3566635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38200"/>
            <a:ext cx="7066253" cy="5571075"/>
          </a:xfrm>
          <a:prstGeom prst="rect">
            <a:avLst/>
          </a:prstGeom>
        </p:spPr>
      </p:pic>
      <p:sp>
        <p:nvSpPr>
          <p:cNvPr id="3" name="TextBox 2">
            <a:extLst>
              <a:ext uri="{FF2B5EF4-FFF2-40B4-BE49-F238E27FC236}">
                <a16:creationId xmlns:a16="http://schemas.microsoft.com/office/drawing/2014/main" xmlns="" id="{CAD630B1-1F59-453F-8C06-D744416C5FBE}"/>
              </a:ext>
            </a:extLst>
          </p:cNvPr>
          <p:cNvSpPr txBox="1"/>
          <p:nvPr/>
        </p:nvSpPr>
        <p:spPr>
          <a:xfrm>
            <a:off x="989012" y="6423017"/>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2017. </a:t>
            </a:r>
          </a:p>
        </p:txBody>
      </p:sp>
      <p:sp>
        <p:nvSpPr>
          <p:cNvPr id="5" name="Title 4">
            <a:extLst>
              <a:ext uri="{FF2B5EF4-FFF2-40B4-BE49-F238E27FC236}">
                <a16:creationId xmlns:a16="http://schemas.microsoft.com/office/drawing/2014/main" xmlns="" id="{4BC54A65-8EBC-4C9C-A1DC-E691A581CF89}"/>
              </a:ext>
            </a:extLst>
          </p:cNvPr>
          <p:cNvSpPr>
            <a:spLocks noGrp="1"/>
          </p:cNvSpPr>
          <p:nvPr>
            <p:ph type="title"/>
          </p:nvPr>
        </p:nvSpPr>
        <p:spPr>
          <a:xfrm>
            <a:off x="379412" y="181506"/>
            <a:ext cx="11430001" cy="683264"/>
          </a:xfrm>
        </p:spPr>
        <p:txBody>
          <a:bodyPr/>
          <a:lstStyle/>
          <a:p>
            <a:r>
              <a:rPr lang="en-US" sz="2400" dirty="0"/>
              <a:t>Except for Fordham, Giardia rates are below average in the Bronx and highest in all of Manhattan and downtown Brooklyn</a:t>
            </a:r>
          </a:p>
        </p:txBody>
      </p:sp>
      <p:graphicFrame>
        <p:nvGraphicFramePr>
          <p:cNvPr id="7" name="Chart 6">
            <a:extLst>
              <a:ext uri="{FF2B5EF4-FFF2-40B4-BE49-F238E27FC236}">
                <a16:creationId xmlns:a16="http://schemas.microsoft.com/office/drawing/2014/main" xmlns="" id="{72CCD010-7FA4-4674-9D23-2DAE98FDB67A}"/>
              </a:ext>
            </a:extLst>
          </p:cNvPr>
          <p:cNvGraphicFramePr/>
          <p:nvPr>
            <p:extLst>
              <p:ext uri="{D42A27DB-BD31-4B8C-83A1-F6EECF244321}">
                <p14:modId xmlns:p14="http://schemas.microsoft.com/office/powerpoint/2010/main" val="2137592444"/>
              </p:ext>
            </p:extLst>
          </p:nvPr>
        </p:nvGraphicFramePr>
        <p:xfrm>
          <a:off x="6323012" y="1524000"/>
          <a:ext cx="5841311" cy="5037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Table 34">
            <a:extLst>
              <a:ext uri="{FF2B5EF4-FFF2-40B4-BE49-F238E27FC236}">
                <a16:creationId xmlns:a16="http://schemas.microsoft.com/office/drawing/2014/main" xmlns="" id="{D8F1DA16-C340-4B1F-89CB-46DBF6243CC4}"/>
              </a:ext>
            </a:extLst>
          </p:cNvPr>
          <p:cNvGraphicFramePr>
            <a:graphicFrameLocks noGrp="1"/>
          </p:cNvGraphicFramePr>
          <p:nvPr>
            <p:extLst>
              <p:ext uri="{D42A27DB-BD31-4B8C-83A1-F6EECF244321}">
                <p14:modId xmlns:p14="http://schemas.microsoft.com/office/powerpoint/2010/main" val="3596620137"/>
              </p:ext>
            </p:extLst>
          </p:nvPr>
        </p:nvGraphicFramePr>
        <p:xfrm>
          <a:off x="529983" y="1344659"/>
          <a:ext cx="1666903" cy="1131097"/>
        </p:xfrm>
        <a:graphic>
          <a:graphicData uri="http://schemas.openxmlformats.org/drawingml/2006/table">
            <a:tbl>
              <a:tblPr>
                <a:tableStyleId>{F2DE63D5-997A-4646-A377-4702673A728D}</a:tableStyleId>
              </a:tblPr>
              <a:tblGrid>
                <a:gridCol w="211688">
                  <a:extLst>
                    <a:ext uri="{9D8B030D-6E8A-4147-A177-3AD203B41FA5}">
                      <a16:colId xmlns:a16="http://schemas.microsoft.com/office/drawing/2014/main" xmlns="" val="20000"/>
                    </a:ext>
                  </a:extLst>
                </a:gridCol>
                <a:gridCol w="1455215">
                  <a:extLst>
                    <a:ext uri="{9D8B030D-6E8A-4147-A177-3AD203B41FA5}">
                      <a16:colId xmlns:a16="http://schemas.microsoft.com/office/drawing/2014/main" xmlns="" val="20001"/>
                    </a:ext>
                  </a:extLst>
                </a:gridCol>
              </a:tblGrid>
              <a:tr h="64344">
                <a:tc>
                  <a:txBody>
                    <a:bodyPr/>
                    <a:lstStyle/>
                    <a:p>
                      <a:pPr algn="r" fontAlgn="b"/>
                      <a:r>
                        <a:rPr lang="en-US" sz="800" b="0" i="0" u="none" strike="noStrike" dirty="0">
                          <a:solidFill>
                            <a:schemeClr val="tx1"/>
                          </a:solidFill>
                          <a:effectLst/>
                          <a:latin typeface="+mn-lt"/>
                        </a:rPr>
                        <a:t>101</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800" b="0" i="0" u="none" strike="noStrike">
                          <a:solidFill>
                            <a:schemeClr val="tx1"/>
                          </a:solidFill>
                          <a:effectLst/>
                          <a:latin typeface="+mn-lt"/>
                        </a:rPr>
                        <a:t>Kingsbridge</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166806">
                <a:tc>
                  <a:txBody>
                    <a:bodyPr/>
                    <a:lstStyle/>
                    <a:p>
                      <a:pPr algn="r" fontAlgn="b"/>
                      <a:r>
                        <a:rPr lang="en-US" sz="800" b="0" i="0" u="none" strike="noStrike" dirty="0">
                          <a:solidFill>
                            <a:schemeClr val="tx1"/>
                          </a:solidFill>
                          <a:effectLst/>
                          <a:latin typeface="+mn-lt"/>
                        </a:rPr>
                        <a:t>102</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Northeast</a:t>
                      </a:r>
                      <a:r>
                        <a:rPr lang="en-US" sz="800" b="0" i="0" u="none" strike="noStrike" baseline="0" dirty="0">
                          <a:solidFill>
                            <a:schemeClr val="tx1"/>
                          </a:solidFill>
                          <a:effectLst/>
                          <a:latin typeface="+mn-lt"/>
                        </a:rPr>
                        <a:t> Bronx</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166806">
                <a:tc>
                  <a:txBody>
                    <a:bodyPr/>
                    <a:lstStyle/>
                    <a:p>
                      <a:pPr algn="r" fontAlgn="b"/>
                      <a:r>
                        <a:rPr lang="en-US" sz="800" b="0" i="0" u="none" strike="noStrike" dirty="0">
                          <a:solidFill>
                            <a:schemeClr val="tx1"/>
                          </a:solidFill>
                          <a:effectLst/>
                          <a:latin typeface="+mn-lt"/>
                        </a:rPr>
                        <a:t>103</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a:solidFill>
                            <a:schemeClr val="tx1"/>
                          </a:solidFill>
                          <a:effectLst/>
                          <a:latin typeface="+mn-lt"/>
                        </a:rPr>
                        <a:t>Fordham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166806">
                <a:tc>
                  <a:txBody>
                    <a:bodyPr/>
                    <a:lstStyle/>
                    <a:p>
                      <a:pPr algn="r" fontAlgn="b"/>
                      <a:r>
                        <a:rPr lang="en-US" sz="800" b="0" i="0" u="none" strike="noStrike" dirty="0">
                          <a:solidFill>
                            <a:schemeClr val="tx1"/>
                          </a:solidFill>
                          <a:effectLst/>
                          <a:latin typeface="+mn-lt"/>
                        </a:rPr>
                        <a:t>104</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Pelham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166806">
                <a:tc>
                  <a:txBody>
                    <a:bodyPr/>
                    <a:lstStyle/>
                    <a:p>
                      <a:pPr algn="r" fontAlgn="b"/>
                      <a:r>
                        <a:rPr lang="en-US" sz="800" b="0" i="0" u="none" strike="noStrike" dirty="0">
                          <a:solidFill>
                            <a:schemeClr val="tx1"/>
                          </a:solidFill>
                          <a:effectLst/>
                          <a:latin typeface="+mn-lt"/>
                        </a:rPr>
                        <a:t>105</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Crotona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166806">
                <a:tc>
                  <a:txBody>
                    <a:bodyPr/>
                    <a:lstStyle/>
                    <a:p>
                      <a:pPr algn="r" fontAlgn="b"/>
                      <a:r>
                        <a:rPr lang="en-US" sz="800" b="0" i="0" u="none" strike="noStrike" dirty="0">
                          <a:solidFill>
                            <a:schemeClr val="tx1"/>
                          </a:solidFill>
                          <a:effectLst/>
                          <a:latin typeface="+mn-lt"/>
                        </a:rPr>
                        <a:t>106</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err="1">
                          <a:solidFill>
                            <a:schemeClr val="tx1"/>
                          </a:solidFill>
                          <a:effectLst/>
                          <a:latin typeface="+mn-lt"/>
                        </a:rPr>
                        <a:t>Morrisania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166806">
                <a:tc>
                  <a:txBody>
                    <a:bodyPr/>
                    <a:lstStyle/>
                    <a:p>
                      <a:pPr algn="r" fontAlgn="b"/>
                      <a:r>
                        <a:rPr lang="en-US" sz="800" b="0" i="0" u="none" strike="noStrike" dirty="0">
                          <a:solidFill>
                            <a:schemeClr val="tx1"/>
                          </a:solidFill>
                          <a:effectLst/>
                          <a:latin typeface="+mn-lt"/>
                        </a:rPr>
                        <a:t>107</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Mott</a:t>
                      </a:r>
                      <a:r>
                        <a:rPr lang="en-US" sz="800" b="0" i="0" u="none" strike="noStrike" baseline="0" dirty="0">
                          <a:solidFill>
                            <a:schemeClr val="tx1"/>
                          </a:solidFill>
                          <a:effectLst/>
                          <a:latin typeface="+mn-lt"/>
                        </a:rPr>
                        <a:t> Haven</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bl>
          </a:graphicData>
        </a:graphic>
      </p:graphicFrame>
      <p:sp>
        <p:nvSpPr>
          <p:cNvPr id="32" name="TextBox 31">
            <a:extLst>
              <a:ext uri="{FF2B5EF4-FFF2-40B4-BE49-F238E27FC236}">
                <a16:creationId xmlns:a16="http://schemas.microsoft.com/office/drawing/2014/main" xmlns="" id="{7D41A4DE-C09C-40FD-8F0D-D542B90311C9}"/>
              </a:ext>
            </a:extLst>
          </p:cNvPr>
          <p:cNvSpPr txBox="1"/>
          <p:nvPr/>
        </p:nvSpPr>
        <p:spPr>
          <a:xfrm>
            <a:off x="4037012" y="1092557"/>
            <a:ext cx="377026" cy="230832"/>
          </a:xfrm>
          <a:prstGeom prst="rect">
            <a:avLst/>
          </a:prstGeom>
          <a:noFill/>
        </p:spPr>
        <p:txBody>
          <a:bodyPr wrap="none" rtlCol="0">
            <a:spAutoFit/>
          </a:bodyPr>
          <a:lstStyle/>
          <a:p>
            <a:r>
              <a:rPr lang="en-US" sz="900" dirty="0">
                <a:solidFill>
                  <a:schemeClr val="bg1"/>
                </a:solidFill>
              </a:rPr>
              <a:t>101</a:t>
            </a:r>
          </a:p>
        </p:txBody>
      </p:sp>
      <p:sp>
        <p:nvSpPr>
          <p:cNvPr id="34" name="TextBox 33">
            <a:extLst>
              <a:ext uri="{FF2B5EF4-FFF2-40B4-BE49-F238E27FC236}">
                <a16:creationId xmlns:a16="http://schemas.microsoft.com/office/drawing/2014/main" xmlns="" id="{EF3A39C3-89E3-490B-A5D1-5C6C8190E035}"/>
              </a:ext>
            </a:extLst>
          </p:cNvPr>
          <p:cNvSpPr txBox="1"/>
          <p:nvPr/>
        </p:nvSpPr>
        <p:spPr>
          <a:xfrm>
            <a:off x="4533640" y="1267854"/>
            <a:ext cx="377026" cy="230832"/>
          </a:xfrm>
          <a:prstGeom prst="rect">
            <a:avLst/>
          </a:prstGeom>
          <a:noFill/>
        </p:spPr>
        <p:txBody>
          <a:bodyPr wrap="none" rtlCol="0">
            <a:spAutoFit/>
          </a:bodyPr>
          <a:lstStyle/>
          <a:p>
            <a:r>
              <a:rPr lang="en-US" sz="900" dirty="0"/>
              <a:t>102</a:t>
            </a:r>
          </a:p>
        </p:txBody>
      </p:sp>
      <p:sp>
        <p:nvSpPr>
          <p:cNvPr id="43" name="TextBox 42">
            <a:extLst>
              <a:ext uri="{FF2B5EF4-FFF2-40B4-BE49-F238E27FC236}">
                <a16:creationId xmlns:a16="http://schemas.microsoft.com/office/drawing/2014/main" xmlns="" id="{CC9DFF22-F2C9-4481-BAE6-52578DF1A0C6}"/>
              </a:ext>
            </a:extLst>
          </p:cNvPr>
          <p:cNvSpPr txBox="1"/>
          <p:nvPr/>
        </p:nvSpPr>
        <p:spPr>
          <a:xfrm>
            <a:off x="4176592" y="1363142"/>
            <a:ext cx="377026" cy="230832"/>
          </a:xfrm>
          <a:prstGeom prst="rect">
            <a:avLst/>
          </a:prstGeom>
          <a:noFill/>
        </p:spPr>
        <p:txBody>
          <a:bodyPr wrap="none" rtlCol="0">
            <a:spAutoFit/>
          </a:bodyPr>
          <a:lstStyle/>
          <a:p>
            <a:r>
              <a:rPr lang="en-US" sz="900" dirty="0">
                <a:solidFill>
                  <a:schemeClr val="bg1"/>
                </a:solidFill>
              </a:rPr>
              <a:t>103</a:t>
            </a:r>
          </a:p>
        </p:txBody>
      </p:sp>
      <p:sp>
        <p:nvSpPr>
          <p:cNvPr id="44" name="TextBox 43">
            <a:extLst>
              <a:ext uri="{FF2B5EF4-FFF2-40B4-BE49-F238E27FC236}">
                <a16:creationId xmlns:a16="http://schemas.microsoft.com/office/drawing/2014/main" xmlns="" id="{8B96260C-29EA-4755-A65D-63C2C42EB669}"/>
              </a:ext>
            </a:extLst>
          </p:cNvPr>
          <p:cNvSpPr txBox="1"/>
          <p:nvPr/>
        </p:nvSpPr>
        <p:spPr>
          <a:xfrm>
            <a:off x="4583001" y="1750765"/>
            <a:ext cx="377026" cy="230832"/>
          </a:xfrm>
          <a:prstGeom prst="rect">
            <a:avLst/>
          </a:prstGeom>
          <a:noFill/>
        </p:spPr>
        <p:txBody>
          <a:bodyPr wrap="none" rtlCol="0">
            <a:spAutoFit/>
          </a:bodyPr>
          <a:lstStyle/>
          <a:p>
            <a:r>
              <a:rPr lang="en-US" sz="900" dirty="0"/>
              <a:t>104</a:t>
            </a:r>
          </a:p>
        </p:txBody>
      </p:sp>
      <p:sp>
        <p:nvSpPr>
          <p:cNvPr id="45" name="TextBox 44">
            <a:extLst>
              <a:ext uri="{FF2B5EF4-FFF2-40B4-BE49-F238E27FC236}">
                <a16:creationId xmlns:a16="http://schemas.microsoft.com/office/drawing/2014/main" xmlns="" id="{209B7380-8143-48B9-A84C-BDE500F1DE1A}"/>
              </a:ext>
            </a:extLst>
          </p:cNvPr>
          <p:cNvSpPr txBox="1"/>
          <p:nvPr/>
        </p:nvSpPr>
        <p:spPr>
          <a:xfrm>
            <a:off x="4153299" y="1635349"/>
            <a:ext cx="377026" cy="230832"/>
          </a:xfrm>
          <a:prstGeom prst="rect">
            <a:avLst/>
          </a:prstGeom>
          <a:noFill/>
        </p:spPr>
        <p:txBody>
          <a:bodyPr wrap="none" rtlCol="0">
            <a:spAutoFit/>
          </a:bodyPr>
          <a:lstStyle/>
          <a:p>
            <a:r>
              <a:rPr lang="en-US" sz="900" dirty="0">
                <a:solidFill>
                  <a:schemeClr val="bg1"/>
                </a:solidFill>
              </a:rPr>
              <a:t>105</a:t>
            </a:r>
          </a:p>
        </p:txBody>
      </p:sp>
      <p:sp>
        <p:nvSpPr>
          <p:cNvPr id="46" name="TextBox 45">
            <a:extLst>
              <a:ext uri="{FF2B5EF4-FFF2-40B4-BE49-F238E27FC236}">
                <a16:creationId xmlns:a16="http://schemas.microsoft.com/office/drawing/2014/main" xmlns="" id="{62B87364-4348-4116-82D8-6E8F7300E5A1}"/>
              </a:ext>
            </a:extLst>
          </p:cNvPr>
          <p:cNvSpPr txBox="1"/>
          <p:nvPr/>
        </p:nvSpPr>
        <p:spPr>
          <a:xfrm>
            <a:off x="3882854" y="1839658"/>
            <a:ext cx="377026" cy="230832"/>
          </a:xfrm>
          <a:prstGeom prst="rect">
            <a:avLst/>
          </a:prstGeom>
          <a:noFill/>
        </p:spPr>
        <p:txBody>
          <a:bodyPr wrap="none" rtlCol="0">
            <a:spAutoFit/>
          </a:bodyPr>
          <a:lstStyle/>
          <a:p>
            <a:r>
              <a:rPr lang="en-US" sz="900" dirty="0">
                <a:solidFill>
                  <a:schemeClr val="bg1"/>
                </a:solidFill>
              </a:rPr>
              <a:t>106</a:t>
            </a:r>
          </a:p>
        </p:txBody>
      </p:sp>
      <p:sp>
        <p:nvSpPr>
          <p:cNvPr id="47" name="TextBox 46">
            <a:extLst>
              <a:ext uri="{FF2B5EF4-FFF2-40B4-BE49-F238E27FC236}">
                <a16:creationId xmlns:a16="http://schemas.microsoft.com/office/drawing/2014/main" xmlns="" id="{EF3A39C3-89E3-490B-A5D1-5C6C8190E035}"/>
              </a:ext>
            </a:extLst>
          </p:cNvPr>
          <p:cNvSpPr txBox="1"/>
          <p:nvPr/>
        </p:nvSpPr>
        <p:spPr>
          <a:xfrm>
            <a:off x="3960812" y="2055168"/>
            <a:ext cx="377026" cy="230832"/>
          </a:xfrm>
          <a:prstGeom prst="rect">
            <a:avLst/>
          </a:prstGeom>
          <a:noFill/>
        </p:spPr>
        <p:txBody>
          <a:bodyPr wrap="none" rtlCol="0">
            <a:spAutoFit/>
          </a:bodyPr>
          <a:lstStyle/>
          <a:p>
            <a:r>
              <a:rPr lang="en-US" sz="900" dirty="0"/>
              <a:t>107</a:t>
            </a:r>
          </a:p>
        </p:txBody>
      </p:sp>
    </p:spTree>
    <p:extLst>
      <p:ext uri="{BB962C8B-B14F-4D97-AF65-F5344CB8AC3E}">
        <p14:creationId xmlns:p14="http://schemas.microsoft.com/office/powerpoint/2010/main" val="291769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D630B1-1F59-453F-8C06-D744416C5FBE}"/>
              </a:ext>
            </a:extLst>
          </p:cNvPr>
          <p:cNvSpPr txBox="1"/>
          <p:nvPr/>
        </p:nvSpPr>
        <p:spPr>
          <a:xfrm>
            <a:off x="836612" y="6366672"/>
            <a:ext cx="9073406" cy="461665"/>
          </a:xfrm>
          <a:prstGeom prst="rect">
            <a:avLst/>
          </a:prstGeom>
          <a:noFill/>
        </p:spPr>
        <p:txBody>
          <a:bodyPr wrap="square" rtlCol="0">
            <a:spAutoFit/>
          </a:bodyPr>
          <a:lstStyle/>
          <a:p>
            <a:r>
              <a:rPr lang="en-US" sz="1200" dirty="0"/>
              <a:t>Data source: New York City Department of Health and Mental Hygiene Communicable Disease Surveillance Data, 2000-2017.  Data missing for Staten Island for 2008, 2009, and 2012. </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23081460"/>
              </p:ext>
            </p:extLst>
          </p:nvPr>
        </p:nvGraphicFramePr>
        <p:xfrm>
          <a:off x="1306592" y="1143001"/>
          <a:ext cx="9073406" cy="510139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455612" y="300111"/>
            <a:ext cx="112776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Cryptosporidiosis (crypto) rates have nearly doubled in the Bronx</a:t>
            </a:r>
          </a:p>
        </p:txBody>
      </p:sp>
      <p:sp>
        <p:nvSpPr>
          <p:cNvPr id="2" name="TextBox 1"/>
          <p:cNvSpPr txBox="1"/>
          <p:nvPr/>
        </p:nvSpPr>
        <p:spPr>
          <a:xfrm>
            <a:off x="4570412" y="1752600"/>
            <a:ext cx="4800600" cy="830997"/>
          </a:xfrm>
          <a:prstGeom prst="rect">
            <a:avLst/>
          </a:prstGeom>
          <a:noFill/>
        </p:spPr>
        <p:txBody>
          <a:bodyPr wrap="square" rtlCol="0">
            <a:spAutoFit/>
          </a:bodyPr>
          <a:lstStyle/>
          <a:p>
            <a:r>
              <a:rPr lang="en-US" sz="1200" i="1" dirty="0"/>
              <a:t>Crypto is a diarrheal disease caused by microscopic parasites that can reside in the intestines of humans and animals and get transmitted through the fecal-oral route, often through contaminated water. Over 98% of cases go unreported in the U.S. </a:t>
            </a:r>
          </a:p>
        </p:txBody>
      </p:sp>
    </p:spTree>
    <p:extLst>
      <p:ext uri="{BB962C8B-B14F-4D97-AF65-F5344CB8AC3E}">
        <p14:creationId xmlns:p14="http://schemas.microsoft.com/office/powerpoint/2010/main" val="784044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2071"/>
            <a:ext cx="6551612" cy="5494264"/>
          </a:xfrm>
          <a:prstGeom prst="rect">
            <a:avLst/>
          </a:prstGeom>
        </p:spPr>
      </p:pic>
      <p:sp>
        <p:nvSpPr>
          <p:cNvPr id="3" name="TextBox 2">
            <a:extLst>
              <a:ext uri="{FF2B5EF4-FFF2-40B4-BE49-F238E27FC236}">
                <a16:creationId xmlns:a16="http://schemas.microsoft.com/office/drawing/2014/main" xmlns=""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2017. </a:t>
            </a:r>
          </a:p>
        </p:txBody>
      </p:sp>
      <p:sp>
        <p:nvSpPr>
          <p:cNvPr id="5" name="Title 4">
            <a:extLst>
              <a:ext uri="{FF2B5EF4-FFF2-40B4-BE49-F238E27FC236}">
                <a16:creationId xmlns:a16="http://schemas.microsoft.com/office/drawing/2014/main" xmlns="" id="{4BC54A65-8EBC-4C9C-A1DC-E691A581CF89}"/>
              </a:ext>
            </a:extLst>
          </p:cNvPr>
          <p:cNvSpPr>
            <a:spLocks noGrp="1"/>
          </p:cNvSpPr>
          <p:nvPr>
            <p:ph type="title"/>
          </p:nvPr>
        </p:nvSpPr>
        <p:spPr>
          <a:xfrm>
            <a:off x="646112" y="132262"/>
            <a:ext cx="10896601" cy="781752"/>
          </a:xfrm>
        </p:spPr>
        <p:txBody>
          <a:bodyPr/>
          <a:lstStyle/>
          <a:p>
            <a:r>
              <a:rPr lang="en-US" sz="2800" dirty="0"/>
              <a:t>Crypto rates are above average in </a:t>
            </a:r>
            <a:r>
              <a:rPr lang="en-US" sz="2800" dirty="0" err="1"/>
              <a:t>Morrisania</a:t>
            </a:r>
            <a:r>
              <a:rPr lang="en-US" sz="2800" dirty="0"/>
              <a:t> and Crotona areas of the Bronx as compared to NYC overall</a:t>
            </a:r>
          </a:p>
        </p:txBody>
      </p:sp>
      <p:graphicFrame>
        <p:nvGraphicFramePr>
          <p:cNvPr id="7" name="Chart 6">
            <a:extLst>
              <a:ext uri="{FF2B5EF4-FFF2-40B4-BE49-F238E27FC236}">
                <a16:creationId xmlns:a16="http://schemas.microsoft.com/office/drawing/2014/main" xmlns="" id="{72CCD010-7FA4-4674-9D23-2DAE98FDB67A}"/>
              </a:ext>
            </a:extLst>
          </p:cNvPr>
          <p:cNvGraphicFramePr/>
          <p:nvPr>
            <p:extLst>
              <p:ext uri="{D42A27DB-BD31-4B8C-83A1-F6EECF244321}">
                <p14:modId xmlns:p14="http://schemas.microsoft.com/office/powerpoint/2010/main" val="2292348618"/>
              </p:ext>
            </p:extLst>
          </p:nvPr>
        </p:nvGraphicFramePr>
        <p:xfrm>
          <a:off x="6144524" y="1380254"/>
          <a:ext cx="6019799" cy="51816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Table 34">
            <a:extLst>
              <a:ext uri="{FF2B5EF4-FFF2-40B4-BE49-F238E27FC236}">
                <a16:creationId xmlns:a16="http://schemas.microsoft.com/office/drawing/2014/main" xmlns="" id="{CB551BB8-E63F-4C70-BCEB-C0B0FB93696F}"/>
              </a:ext>
            </a:extLst>
          </p:cNvPr>
          <p:cNvGraphicFramePr>
            <a:graphicFrameLocks noGrp="1"/>
          </p:cNvGraphicFramePr>
          <p:nvPr>
            <p:extLst>
              <p:ext uri="{D42A27DB-BD31-4B8C-83A1-F6EECF244321}">
                <p14:modId xmlns:p14="http://schemas.microsoft.com/office/powerpoint/2010/main" val="2839720761"/>
              </p:ext>
            </p:extLst>
          </p:nvPr>
        </p:nvGraphicFramePr>
        <p:xfrm>
          <a:off x="531812" y="1298242"/>
          <a:ext cx="1666903" cy="1131097"/>
        </p:xfrm>
        <a:graphic>
          <a:graphicData uri="http://schemas.openxmlformats.org/drawingml/2006/table">
            <a:tbl>
              <a:tblPr>
                <a:tableStyleId>{F2DE63D5-997A-4646-A377-4702673A728D}</a:tableStyleId>
              </a:tblPr>
              <a:tblGrid>
                <a:gridCol w="211688">
                  <a:extLst>
                    <a:ext uri="{9D8B030D-6E8A-4147-A177-3AD203B41FA5}">
                      <a16:colId xmlns:a16="http://schemas.microsoft.com/office/drawing/2014/main" xmlns="" val="20000"/>
                    </a:ext>
                  </a:extLst>
                </a:gridCol>
                <a:gridCol w="1455215">
                  <a:extLst>
                    <a:ext uri="{9D8B030D-6E8A-4147-A177-3AD203B41FA5}">
                      <a16:colId xmlns:a16="http://schemas.microsoft.com/office/drawing/2014/main" xmlns="" val="20001"/>
                    </a:ext>
                  </a:extLst>
                </a:gridCol>
              </a:tblGrid>
              <a:tr h="64344">
                <a:tc>
                  <a:txBody>
                    <a:bodyPr/>
                    <a:lstStyle/>
                    <a:p>
                      <a:pPr algn="r" fontAlgn="b"/>
                      <a:r>
                        <a:rPr lang="en-US" sz="800" b="0" i="0" u="none" strike="noStrike" dirty="0">
                          <a:solidFill>
                            <a:schemeClr val="tx1"/>
                          </a:solidFill>
                          <a:effectLst/>
                          <a:latin typeface="+mn-lt"/>
                        </a:rPr>
                        <a:t>101</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800" b="0" i="0" u="none" strike="noStrike">
                          <a:solidFill>
                            <a:schemeClr val="tx1"/>
                          </a:solidFill>
                          <a:effectLst/>
                          <a:latin typeface="+mn-lt"/>
                        </a:rPr>
                        <a:t>Kingsbridge</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166806">
                <a:tc>
                  <a:txBody>
                    <a:bodyPr/>
                    <a:lstStyle/>
                    <a:p>
                      <a:pPr algn="r" fontAlgn="b"/>
                      <a:r>
                        <a:rPr lang="en-US" sz="800" b="0" i="0" u="none" strike="noStrike" dirty="0">
                          <a:solidFill>
                            <a:schemeClr val="tx1"/>
                          </a:solidFill>
                          <a:effectLst/>
                          <a:latin typeface="+mn-lt"/>
                        </a:rPr>
                        <a:t>102</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Northeast</a:t>
                      </a:r>
                      <a:r>
                        <a:rPr lang="en-US" sz="800" b="0" i="0" u="none" strike="noStrike" baseline="0" dirty="0">
                          <a:solidFill>
                            <a:schemeClr val="tx1"/>
                          </a:solidFill>
                          <a:effectLst/>
                          <a:latin typeface="+mn-lt"/>
                        </a:rPr>
                        <a:t> Bronx</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166806">
                <a:tc>
                  <a:txBody>
                    <a:bodyPr/>
                    <a:lstStyle/>
                    <a:p>
                      <a:pPr algn="r" fontAlgn="b"/>
                      <a:r>
                        <a:rPr lang="en-US" sz="800" b="0" i="0" u="none" strike="noStrike" dirty="0">
                          <a:solidFill>
                            <a:schemeClr val="tx1"/>
                          </a:solidFill>
                          <a:effectLst/>
                          <a:latin typeface="+mn-lt"/>
                        </a:rPr>
                        <a:t>103</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a:solidFill>
                            <a:schemeClr val="tx1"/>
                          </a:solidFill>
                          <a:effectLst/>
                          <a:latin typeface="+mn-lt"/>
                        </a:rPr>
                        <a:t>Fordham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166806">
                <a:tc>
                  <a:txBody>
                    <a:bodyPr/>
                    <a:lstStyle/>
                    <a:p>
                      <a:pPr algn="r" fontAlgn="b"/>
                      <a:r>
                        <a:rPr lang="en-US" sz="800" b="0" i="0" u="none" strike="noStrike" dirty="0">
                          <a:solidFill>
                            <a:schemeClr val="tx1"/>
                          </a:solidFill>
                          <a:effectLst/>
                          <a:latin typeface="+mn-lt"/>
                        </a:rPr>
                        <a:t>104</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Pelham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166806">
                <a:tc>
                  <a:txBody>
                    <a:bodyPr/>
                    <a:lstStyle/>
                    <a:p>
                      <a:pPr algn="r" fontAlgn="b"/>
                      <a:r>
                        <a:rPr lang="en-US" sz="800" b="0" i="0" u="none" strike="noStrike" dirty="0">
                          <a:solidFill>
                            <a:schemeClr val="tx1"/>
                          </a:solidFill>
                          <a:effectLst/>
                          <a:latin typeface="+mn-lt"/>
                        </a:rPr>
                        <a:t>105</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Crotona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166806">
                <a:tc>
                  <a:txBody>
                    <a:bodyPr/>
                    <a:lstStyle/>
                    <a:p>
                      <a:pPr algn="r" fontAlgn="b"/>
                      <a:r>
                        <a:rPr lang="en-US" sz="800" b="0" i="0" u="none" strike="noStrike" dirty="0">
                          <a:solidFill>
                            <a:schemeClr val="tx1"/>
                          </a:solidFill>
                          <a:effectLst/>
                          <a:latin typeface="+mn-lt"/>
                        </a:rPr>
                        <a:t>106</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err="1">
                          <a:solidFill>
                            <a:schemeClr val="tx1"/>
                          </a:solidFill>
                          <a:effectLst/>
                          <a:latin typeface="+mn-lt"/>
                        </a:rPr>
                        <a:t>Morrisania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166806">
                <a:tc>
                  <a:txBody>
                    <a:bodyPr/>
                    <a:lstStyle/>
                    <a:p>
                      <a:pPr algn="r" fontAlgn="b"/>
                      <a:r>
                        <a:rPr lang="en-US" sz="800" b="0" i="0" u="none" strike="noStrike" dirty="0">
                          <a:solidFill>
                            <a:schemeClr val="tx1"/>
                          </a:solidFill>
                          <a:effectLst/>
                          <a:latin typeface="+mn-lt"/>
                        </a:rPr>
                        <a:t>107</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Mott</a:t>
                      </a:r>
                      <a:r>
                        <a:rPr lang="en-US" sz="800" b="0" i="0" u="none" strike="noStrike" baseline="0" dirty="0">
                          <a:solidFill>
                            <a:schemeClr val="tx1"/>
                          </a:solidFill>
                          <a:effectLst/>
                          <a:latin typeface="+mn-lt"/>
                        </a:rPr>
                        <a:t> Haven</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bl>
          </a:graphicData>
        </a:graphic>
      </p:graphicFrame>
      <p:sp>
        <p:nvSpPr>
          <p:cNvPr id="66" name="TextBox 65">
            <a:extLst>
              <a:ext uri="{FF2B5EF4-FFF2-40B4-BE49-F238E27FC236}">
                <a16:creationId xmlns:a16="http://schemas.microsoft.com/office/drawing/2014/main" xmlns="" id="{7D41A4DE-C09C-40FD-8F0D-D542B90311C9}"/>
              </a:ext>
            </a:extLst>
          </p:cNvPr>
          <p:cNvSpPr txBox="1"/>
          <p:nvPr/>
        </p:nvSpPr>
        <p:spPr>
          <a:xfrm>
            <a:off x="3763252" y="1187845"/>
            <a:ext cx="377026" cy="230832"/>
          </a:xfrm>
          <a:prstGeom prst="rect">
            <a:avLst/>
          </a:prstGeom>
          <a:noFill/>
        </p:spPr>
        <p:txBody>
          <a:bodyPr wrap="none" rtlCol="0">
            <a:spAutoFit/>
          </a:bodyPr>
          <a:lstStyle/>
          <a:p>
            <a:r>
              <a:rPr lang="en-US" sz="900" dirty="0">
                <a:solidFill>
                  <a:schemeClr val="bg1"/>
                </a:solidFill>
              </a:rPr>
              <a:t>101</a:t>
            </a:r>
          </a:p>
        </p:txBody>
      </p:sp>
      <p:sp>
        <p:nvSpPr>
          <p:cNvPr id="67" name="TextBox 66">
            <a:extLst>
              <a:ext uri="{FF2B5EF4-FFF2-40B4-BE49-F238E27FC236}">
                <a16:creationId xmlns:a16="http://schemas.microsoft.com/office/drawing/2014/main" xmlns="" id="{EF3A39C3-89E3-490B-A5D1-5C6C8190E035}"/>
              </a:ext>
            </a:extLst>
          </p:cNvPr>
          <p:cNvSpPr txBox="1"/>
          <p:nvPr/>
        </p:nvSpPr>
        <p:spPr>
          <a:xfrm>
            <a:off x="4259880" y="1363142"/>
            <a:ext cx="377026" cy="230832"/>
          </a:xfrm>
          <a:prstGeom prst="rect">
            <a:avLst/>
          </a:prstGeom>
          <a:noFill/>
        </p:spPr>
        <p:txBody>
          <a:bodyPr wrap="none" rtlCol="0">
            <a:spAutoFit/>
          </a:bodyPr>
          <a:lstStyle/>
          <a:p>
            <a:r>
              <a:rPr lang="en-US" sz="900" dirty="0"/>
              <a:t>102</a:t>
            </a:r>
          </a:p>
        </p:txBody>
      </p:sp>
      <p:sp>
        <p:nvSpPr>
          <p:cNvPr id="68" name="TextBox 67">
            <a:extLst>
              <a:ext uri="{FF2B5EF4-FFF2-40B4-BE49-F238E27FC236}">
                <a16:creationId xmlns:a16="http://schemas.microsoft.com/office/drawing/2014/main" xmlns="" id="{CC9DFF22-F2C9-4481-BAE6-52578DF1A0C6}"/>
              </a:ext>
            </a:extLst>
          </p:cNvPr>
          <p:cNvSpPr txBox="1"/>
          <p:nvPr/>
        </p:nvSpPr>
        <p:spPr>
          <a:xfrm>
            <a:off x="3902832" y="1458430"/>
            <a:ext cx="377026" cy="230832"/>
          </a:xfrm>
          <a:prstGeom prst="rect">
            <a:avLst/>
          </a:prstGeom>
          <a:noFill/>
        </p:spPr>
        <p:txBody>
          <a:bodyPr wrap="none" rtlCol="0">
            <a:spAutoFit/>
          </a:bodyPr>
          <a:lstStyle/>
          <a:p>
            <a:r>
              <a:rPr lang="en-US" sz="900" dirty="0">
                <a:solidFill>
                  <a:schemeClr val="bg1"/>
                </a:solidFill>
              </a:rPr>
              <a:t>103</a:t>
            </a:r>
          </a:p>
        </p:txBody>
      </p:sp>
      <p:sp>
        <p:nvSpPr>
          <p:cNvPr id="69" name="TextBox 68">
            <a:extLst>
              <a:ext uri="{FF2B5EF4-FFF2-40B4-BE49-F238E27FC236}">
                <a16:creationId xmlns:a16="http://schemas.microsoft.com/office/drawing/2014/main" xmlns="" id="{8B96260C-29EA-4755-A65D-63C2C42EB669}"/>
              </a:ext>
            </a:extLst>
          </p:cNvPr>
          <p:cNvSpPr txBox="1"/>
          <p:nvPr/>
        </p:nvSpPr>
        <p:spPr>
          <a:xfrm>
            <a:off x="4265612" y="1752600"/>
            <a:ext cx="377026" cy="230832"/>
          </a:xfrm>
          <a:prstGeom prst="rect">
            <a:avLst/>
          </a:prstGeom>
          <a:noFill/>
        </p:spPr>
        <p:txBody>
          <a:bodyPr wrap="none" rtlCol="0">
            <a:spAutoFit/>
          </a:bodyPr>
          <a:lstStyle/>
          <a:p>
            <a:r>
              <a:rPr lang="en-US" sz="900" dirty="0"/>
              <a:t>104</a:t>
            </a:r>
          </a:p>
        </p:txBody>
      </p:sp>
      <p:sp>
        <p:nvSpPr>
          <p:cNvPr id="70" name="TextBox 69">
            <a:extLst>
              <a:ext uri="{FF2B5EF4-FFF2-40B4-BE49-F238E27FC236}">
                <a16:creationId xmlns:a16="http://schemas.microsoft.com/office/drawing/2014/main" xmlns="" id="{209B7380-8143-48B9-A84C-BDE500F1DE1A}"/>
              </a:ext>
            </a:extLst>
          </p:cNvPr>
          <p:cNvSpPr txBox="1"/>
          <p:nvPr/>
        </p:nvSpPr>
        <p:spPr>
          <a:xfrm>
            <a:off x="3879539" y="1730637"/>
            <a:ext cx="377026" cy="230832"/>
          </a:xfrm>
          <a:prstGeom prst="rect">
            <a:avLst/>
          </a:prstGeom>
          <a:noFill/>
        </p:spPr>
        <p:txBody>
          <a:bodyPr wrap="none" rtlCol="0">
            <a:spAutoFit/>
          </a:bodyPr>
          <a:lstStyle/>
          <a:p>
            <a:r>
              <a:rPr lang="en-US" sz="900" dirty="0">
                <a:solidFill>
                  <a:schemeClr val="bg1"/>
                </a:solidFill>
              </a:rPr>
              <a:t>105</a:t>
            </a:r>
          </a:p>
        </p:txBody>
      </p:sp>
      <p:sp>
        <p:nvSpPr>
          <p:cNvPr id="71" name="TextBox 70">
            <a:extLst>
              <a:ext uri="{FF2B5EF4-FFF2-40B4-BE49-F238E27FC236}">
                <a16:creationId xmlns:a16="http://schemas.microsoft.com/office/drawing/2014/main" xmlns="" id="{62B87364-4348-4116-82D8-6E8F7300E5A1}"/>
              </a:ext>
            </a:extLst>
          </p:cNvPr>
          <p:cNvSpPr txBox="1"/>
          <p:nvPr/>
        </p:nvSpPr>
        <p:spPr>
          <a:xfrm>
            <a:off x="3659986" y="1902768"/>
            <a:ext cx="377026" cy="230832"/>
          </a:xfrm>
          <a:prstGeom prst="rect">
            <a:avLst/>
          </a:prstGeom>
          <a:noFill/>
        </p:spPr>
        <p:txBody>
          <a:bodyPr wrap="none" rtlCol="0">
            <a:spAutoFit/>
          </a:bodyPr>
          <a:lstStyle/>
          <a:p>
            <a:r>
              <a:rPr lang="en-US" sz="900" dirty="0">
                <a:solidFill>
                  <a:schemeClr val="bg1"/>
                </a:solidFill>
              </a:rPr>
              <a:t>106</a:t>
            </a:r>
          </a:p>
        </p:txBody>
      </p:sp>
      <p:sp>
        <p:nvSpPr>
          <p:cNvPr id="72" name="TextBox 71">
            <a:extLst>
              <a:ext uri="{FF2B5EF4-FFF2-40B4-BE49-F238E27FC236}">
                <a16:creationId xmlns:a16="http://schemas.microsoft.com/office/drawing/2014/main" xmlns="" id="{EF3A39C3-89E3-490B-A5D1-5C6C8190E035}"/>
              </a:ext>
            </a:extLst>
          </p:cNvPr>
          <p:cNvSpPr txBox="1"/>
          <p:nvPr/>
        </p:nvSpPr>
        <p:spPr>
          <a:xfrm>
            <a:off x="3687052" y="2133600"/>
            <a:ext cx="377026" cy="230832"/>
          </a:xfrm>
          <a:prstGeom prst="rect">
            <a:avLst/>
          </a:prstGeom>
          <a:noFill/>
        </p:spPr>
        <p:txBody>
          <a:bodyPr wrap="none" rtlCol="0">
            <a:spAutoFit/>
          </a:bodyPr>
          <a:lstStyle/>
          <a:p>
            <a:r>
              <a:rPr lang="en-US" sz="900" dirty="0"/>
              <a:t>107</a:t>
            </a:r>
          </a:p>
        </p:txBody>
      </p:sp>
    </p:spTree>
    <p:extLst>
      <p:ext uri="{BB962C8B-B14F-4D97-AF65-F5344CB8AC3E}">
        <p14:creationId xmlns:p14="http://schemas.microsoft.com/office/powerpoint/2010/main" val="1101547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D630B1-1F59-453F-8C06-D744416C5FBE}"/>
              </a:ext>
            </a:extLst>
          </p:cNvPr>
          <p:cNvSpPr txBox="1"/>
          <p:nvPr/>
        </p:nvSpPr>
        <p:spPr>
          <a:xfrm>
            <a:off x="836612" y="6366672"/>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2000-2017. </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730931660"/>
              </p:ext>
            </p:extLst>
          </p:nvPr>
        </p:nvGraphicFramePr>
        <p:xfrm>
          <a:off x="1306592" y="1143001"/>
          <a:ext cx="9073406" cy="510139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492918" y="228600"/>
            <a:ext cx="11202988" cy="683264"/>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400" dirty="0"/>
              <a:t>Amebiasis rates have decreased in all boroughs except Staten Island, but the most in Manhattan. </a:t>
            </a:r>
          </a:p>
        </p:txBody>
      </p:sp>
      <p:sp>
        <p:nvSpPr>
          <p:cNvPr id="2" name="TextBox 1"/>
          <p:cNvSpPr txBox="1"/>
          <p:nvPr/>
        </p:nvSpPr>
        <p:spPr>
          <a:xfrm>
            <a:off x="6168047" y="1836615"/>
            <a:ext cx="4648200" cy="646331"/>
          </a:xfrm>
          <a:prstGeom prst="rect">
            <a:avLst/>
          </a:prstGeom>
          <a:noFill/>
        </p:spPr>
        <p:txBody>
          <a:bodyPr wrap="square" rtlCol="0">
            <a:spAutoFit/>
          </a:bodyPr>
          <a:lstStyle/>
          <a:p>
            <a:r>
              <a:rPr lang="en-US" sz="1200" i="1" dirty="0" err="1"/>
              <a:t>Amebiasis</a:t>
            </a:r>
            <a:r>
              <a:rPr lang="en-US" sz="1200" i="1" dirty="0"/>
              <a:t> is an intestinal infection that is caused by the parasite </a:t>
            </a:r>
            <a:r>
              <a:rPr lang="en-US" sz="1200" i="1" dirty="0" err="1"/>
              <a:t>Entamoeba</a:t>
            </a:r>
            <a:r>
              <a:rPr lang="en-US" sz="1200" i="1" dirty="0"/>
              <a:t> </a:t>
            </a:r>
            <a:r>
              <a:rPr lang="en-US" sz="1200" i="1" dirty="0" err="1"/>
              <a:t>histolytica</a:t>
            </a:r>
            <a:r>
              <a:rPr lang="en-US" sz="1200" i="1" dirty="0"/>
              <a:t>. In some cases, it invades the colon wall, causing colitis, acute dysentery, or chronic diarrhea.</a:t>
            </a:r>
          </a:p>
        </p:txBody>
      </p:sp>
    </p:spTree>
    <p:extLst>
      <p:ext uri="{BB962C8B-B14F-4D97-AF65-F5344CB8AC3E}">
        <p14:creationId xmlns:p14="http://schemas.microsoft.com/office/powerpoint/2010/main" val="879428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5362"/>
            <a:ext cx="6704012" cy="5486915"/>
          </a:xfrm>
          <a:prstGeom prst="rect">
            <a:avLst/>
          </a:prstGeom>
        </p:spPr>
      </p:pic>
      <p:sp>
        <p:nvSpPr>
          <p:cNvPr id="3" name="TextBox 2">
            <a:extLst>
              <a:ext uri="{FF2B5EF4-FFF2-40B4-BE49-F238E27FC236}">
                <a16:creationId xmlns:a16="http://schemas.microsoft.com/office/drawing/2014/main" xmlns=""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2017. </a:t>
            </a:r>
          </a:p>
        </p:txBody>
      </p:sp>
      <p:sp>
        <p:nvSpPr>
          <p:cNvPr id="5" name="Title 4">
            <a:extLst>
              <a:ext uri="{FF2B5EF4-FFF2-40B4-BE49-F238E27FC236}">
                <a16:creationId xmlns:a16="http://schemas.microsoft.com/office/drawing/2014/main" xmlns="" id="{4BC54A65-8EBC-4C9C-A1DC-E691A581CF89}"/>
              </a:ext>
            </a:extLst>
          </p:cNvPr>
          <p:cNvSpPr>
            <a:spLocks noGrp="1"/>
          </p:cNvSpPr>
          <p:nvPr>
            <p:ph type="title"/>
          </p:nvPr>
        </p:nvSpPr>
        <p:spPr>
          <a:xfrm>
            <a:off x="608012" y="132262"/>
            <a:ext cx="10972800" cy="781752"/>
          </a:xfrm>
        </p:spPr>
        <p:txBody>
          <a:bodyPr/>
          <a:lstStyle/>
          <a:p>
            <a:r>
              <a:rPr lang="en-US" sz="2800" dirty="0"/>
              <a:t>Amebiasis rates are above average in the Crotona area of the Bronx as compared to NYC overall</a:t>
            </a:r>
          </a:p>
        </p:txBody>
      </p:sp>
      <p:graphicFrame>
        <p:nvGraphicFramePr>
          <p:cNvPr id="7" name="Chart 6">
            <a:extLst>
              <a:ext uri="{FF2B5EF4-FFF2-40B4-BE49-F238E27FC236}">
                <a16:creationId xmlns:a16="http://schemas.microsoft.com/office/drawing/2014/main" xmlns="" id="{72CCD010-7FA4-4674-9D23-2DAE98FDB67A}"/>
              </a:ext>
            </a:extLst>
          </p:cNvPr>
          <p:cNvGraphicFramePr/>
          <p:nvPr>
            <p:extLst>
              <p:ext uri="{D42A27DB-BD31-4B8C-83A1-F6EECF244321}">
                <p14:modId xmlns:p14="http://schemas.microsoft.com/office/powerpoint/2010/main" val="3822801714"/>
              </p:ext>
            </p:extLst>
          </p:nvPr>
        </p:nvGraphicFramePr>
        <p:xfrm>
          <a:off x="6144524" y="1380254"/>
          <a:ext cx="6019799" cy="51816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Table 34">
            <a:extLst>
              <a:ext uri="{FF2B5EF4-FFF2-40B4-BE49-F238E27FC236}">
                <a16:creationId xmlns:a16="http://schemas.microsoft.com/office/drawing/2014/main" xmlns="" id="{B17F457C-3EC8-475C-B206-4C1734E4504E}"/>
              </a:ext>
            </a:extLst>
          </p:cNvPr>
          <p:cNvGraphicFramePr>
            <a:graphicFrameLocks noGrp="1"/>
          </p:cNvGraphicFramePr>
          <p:nvPr>
            <p:extLst>
              <p:ext uri="{D42A27DB-BD31-4B8C-83A1-F6EECF244321}">
                <p14:modId xmlns:p14="http://schemas.microsoft.com/office/powerpoint/2010/main" val="2074372219"/>
              </p:ext>
            </p:extLst>
          </p:nvPr>
        </p:nvGraphicFramePr>
        <p:xfrm>
          <a:off x="531812" y="1298242"/>
          <a:ext cx="1666903" cy="1131097"/>
        </p:xfrm>
        <a:graphic>
          <a:graphicData uri="http://schemas.openxmlformats.org/drawingml/2006/table">
            <a:tbl>
              <a:tblPr>
                <a:tableStyleId>{F2DE63D5-997A-4646-A377-4702673A728D}</a:tableStyleId>
              </a:tblPr>
              <a:tblGrid>
                <a:gridCol w="211688">
                  <a:extLst>
                    <a:ext uri="{9D8B030D-6E8A-4147-A177-3AD203B41FA5}">
                      <a16:colId xmlns:a16="http://schemas.microsoft.com/office/drawing/2014/main" xmlns="" val="20000"/>
                    </a:ext>
                  </a:extLst>
                </a:gridCol>
                <a:gridCol w="1455215">
                  <a:extLst>
                    <a:ext uri="{9D8B030D-6E8A-4147-A177-3AD203B41FA5}">
                      <a16:colId xmlns:a16="http://schemas.microsoft.com/office/drawing/2014/main" xmlns="" val="20001"/>
                    </a:ext>
                  </a:extLst>
                </a:gridCol>
              </a:tblGrid>
              <a:tr h="64344">
                <a:tc>
                  <a:txBody>
                    <a:bodyPr/>
                    <a:lstStyle/>
                    <a:p>
                      <a:pPr algn="r" fontAlgn="b"/>
                      <a:r>
                        <a:rPr lang="en-US" sz="800" b="0" i="0" u="none" strike="noStrike" dirty="0">
                          <a:solidFill>
                            <a:schemeClr val="tx1"/>
                          </a:solidFill>
                          <a:effectLst/>
                          <a:latin typeface="+mn-lt"/>
                        </a:rPr>
                        <a:t>101</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800" b="0" i="0" u="none" strike="noStrike">
                          <a:solidFill>
                            <a:schemeClr val="tx1"/>
                          </a:solidFill>
                          <a:effectLst/>
                          <a:latin typeface="+mn-lt"/>
                        </a:rPr>
                        <a:t>Kingsbridge</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166806">
                <a:tc>
                  <a:txBody>
                    <a:bodyPr/>
                    <a:lstStyle/>
                    <a:p>
                      <a:pPr algn="r" fontAlgn="b"/>
                      <a:r>
                        <a:rPr lang="en-US" sz="800" b="0" i="0" u="none" strike="noStrike" dirty="0">
                          <a:solidFill>
                            <a:schemeClr val="tx1"/>
                          </a:solidFill>
                          <a:effectLst/>
                          <a:latin typeface="+mn-lt"/>
                        </a:rPr>
                        <a:t>102</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Northeast</a:t>
                      </a:r>
                      <a:r>
                        <a:rPr lang="en-US" sz="800" b="0" i="0" u="none" strike="noStrike" baseline="0" dirty="0">
                          <a:solidFill>
                            <a:schemeClr val="tx1"/>
                          </a:solidFill>
                          <a:effectLst/>
                          <a:latin typeface="+mn-lt"/>
                        </a:rPr>
                        <a:t> Bronx</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166806">
                <a:tc>
                  <a:txBody>
                    <a:bodyPr/>
                    <a:lstStyle/>
                    <a:p>
                      <a:pPr algn="r" fontAlgn="b"/>
                      <a:r>
                        <a:rPr lang="en-US" sz="800" b="0" i="0" u="none" strike="noStrike" dirty="0">
                          <a:solidFill>
                            <a:schemeClr val="tx1"/>
                          </a:solidFill>
                          <a:effectLst/>
                          <a:latin typeface="+mn-lt"/>
                        </a:rPr>
                        <a:t>103</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a:solidFill>
                            <a:schemeClr val="tx1"/>
                          </a:solidFill>
                          <a:effectLst/>
                          <a:latin typeface="+mn-lt"/>
                        </a:rPr>
                        <a:t>Fordham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166806">
                <a:tc>
                  <a:txBody>
                    <a:bodyPr/>
                    <a:lstStyle/>
                    <a:p>
                      <a:pPr algn="r" fontAlgn="b"/>
                      <a:r>
                        <a:rPr lang="en-US" sz="800" b="0" i="0" u="none" strike="noStrike" dirty="0">
                          <a:solidFill>
                            <a:schemeClr val="tx1"/>
                          </a:solidFill>
                          <a:effectLst/>
                          <a:latin typeface="+mn-lt"/>
                        </a:rPr>
                        <a:t>104</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Pelham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166806">
                <a:tc>
                  <a:txBody>
                    <a:bodyPr/>
                    <a:lstStyle/>
                    <a:p>
                      <a:pPr algn="r" fontAlgn="b"/>
                      <a:r>
                        <a:rPr lang="en-US" sz="800" b="0" i="0" u="none" strike="noStrike" dirty="0">
                          <a:solidFill>
                            <a:schemeClr val="tx1"/>
                          </a:solidFill>
                          <a:effectLst/>
                          <a:latin typeface="+mn-lt"/>
                        </a:rPr>
                        <a:t>105</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Crotona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166806">
                <a:tc>
                  <a:txBody>
                    <a:bodyPr/>
                    <a:lstStyle/>
                    <a:p>
                      <a:pPr algn="r" fontAlgn="b"/>
                      <a:r>
                        <a:rPr lang="en-US" sz="800" b="0" i="0" u="none" strike="noStrike" dirty="0">
                          <a:solidFill>
                            <a:schemeClr val="tx1"/>
                          </a:solidFill>
                          <a:effectLst/>
                          <a:latin typeface="+mn-lt"/>
                        </a:rPr>
                        <a:t>106</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err="1">
                          <a:solidFill>
                            <a:schemeClr val="tx1"/>
                          </a:solidFill>
                          <a:effectLst/>
                          <a:latin typeface="+mn-lt"/>
                        </a:rPr>
                        <a:t>Morrisania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166806">
                <a:tc>
                  <a:txBody>
                    <a:bodyPr/>
                    <a:lstStyle/>
                    <a:p>
                      <a:pPr algn="r" fontAlgn="b"/>
                      <a:r>
                        <a:rPr lang="en-US" sz="800" b="0" i="0" u="none" strike="noStrike" dirty="0">
                          <a:solidFill>
                            <a:schemeClr val="tx1"/>
                          </a:solidFill>
                          <a:effectLst/>
                          <a:latin typeface="+mn-lt"/>
                        </a:rPr>
                        <a:t>107</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Mott</a:t>
                      </a:r>
                      <a:r>
                        <a:rPr lang="en-US" sz="800" b="0" i="0" u="none" strike="noStrike" baseline="0" dirty="0">
                          <a:solidFill>
                            <a:schemeClr val="tx1"/>
                          </a:solidFill>
                          <a:effectLst/>
                          <a:latin typeface="+mn-lt"/>
                        </a:rPr>
                        <a:t> Haven</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bl>
          </a:graphicData>
        </a:graphic>
      </p:graphicFrame>
      <p:sp>
        <p:nvSpPr>
          <p:cNvPr id="34" name="TextBox 33">
            <a:extLst>
              <a:ext uri="{FF2B5EF4-FFF2-40B4-BE49-F238E27FC236}">
                <a16:creationId xmlns:a16="http://schemas.microsoft.com/office/drawing/2014/main" xmlns="" id="{7D41A4DE-C09C-40FD-8F0D-D542B90311C9}"/>
              </a:ext>
            </a:extLst>
          </p:cNvPr>
          <p:cNvSpPr txBox="1"/>
          <p:nvPr/>
        </p:nvSpPr>
        <p:spPr>
          <a:xfrm>
            <a:off x="3906806" y="1171386"/>
            <a:ext cx="377026" cy="230832"/>
          </a:xfrm>
          <a:prstGeom prst="rect">
            <a:avLst/>
          </a:prstGeom>
          <a:noFill/>
        </p:spPr>
        <p:txBody>
          <a:bodyPr wrap="none" rtlCol="0">
            <a:spAutoFit/>
          </a:bodyPr>
          <a:lstStyle/>
          <a:p>
            <a:r>
              <a:rPr lang="en-US" sz="900" dirty="0">
                <a:solidFill>
                  <a:schemeClr val="bg1"/>
                </a:solidFill>
              </a:rPr>
              <a:t>101</a:t>
            </a:r>
          </a:p>
        </p:txBody>
      </p:sp>
      <p:sp>
        <p:nvSpPr>
          <p:cNvPr id="43" name="TextBox 42">
            <a:extLst>
              <a:ext uri="{FF2B5EF4-FFF2-40B4-BE49-F238E27FC236}">
                <a16:creationId xmlns:a16="http://schemas.microsoft.com/office/drawing/2014/main" xmlns="" id="{EF3A39C3-89E3-490B-A5D1-5C6C8190E035}"/>
              </a:ext>
            </a:extLst>
          </p:cNvPr>
          <p:cNvSpPr txBox="1"/>
          <p:nvPr/>
        </p:nvSpPr>
        <p:spPr>
          <a:xfrm>
            <a:off x="4403434" y="1346683"/>
            <a:ext cx="377026" cy="230832"/>
          </a:xfrm>
          <a:prstGeom prst="rect">
            <a:avLst/>
          </a:prstGeom>
          <a:noFill/>
        </p:spPr>
        <p:txBody>
          <a:bodyPr wrap="none" rtlCol="0">
            <a:spAutoFit/>
          </a:bodyPr>
          <a:lstStyle/>
          <a:p>
            <a:r>
              <a:rPr lang="en-US" sz="900" dirty="0"/>
              <a:t>102</a:t>
            </a:r>
          </a:p>
        </p:txBody>
      </p:sp>
      <p:sp>
        <p:nvSpPr>
          <p:cNvPr id="44" name="TextBox 43">
            <a:extLst>
              <a:ext uri="{FF2B5EF4-FFF2-40B4-BE49-F238E27FC236}">
                <a16:creationId xmlns:a16="http://schemas.microsoft.com/office/drawing/2014/main" xmlns="" id="{CC9DFF22-F2C9-4481-BAE6-52578DF1A0C6}"/>
              </a:ext>
            </a:extLst>
          </p:cNvPr>
          <p:cNvSpPr txBox="1"/>
          <p:nvPr/>
        </p:nvSpPr>
        <p:spPr>
          <a:xfrm>
            <a:off x="4046386" y="1441971"/>
            <a:ext cx="377026" cy="230832"/>
          </a:xfrm>
          <a:prstGeom prst="rect">
            <a:avLst/>
          </a:prstGeom>
          <a:noFill/>
        </p:spPr>
        <p:txBody>
          <a:bodyPr wrap="none" rtlCol="0">
            <a:spAutoFit/>
          </a:bodyPr>
          <a:lstStyle/>
          <a:p>
            <a:r>
              <a:rPr lang="en-US" sz="900" dirty="0">
                <a:solidFill>
                  <a:schemeClr val="bg1"/>
                </a:solidFill>
              </a:rPr>
              <a:t>103</a:t>
            </a:r>
          </a:p>
        </p:txBody>
      </p:sp>
      <p:sp>
        <p:nvSpPr>
          <p:cNvPr id="45" name="TextBox 44">
            <a:extLst>
              <a:ext uri="{FF2B5EF4-FFF2-40B4-BE49-F238E27FC236}">
                <a16:creationId xmlns:a16="http://schemas.microsoft.com/office/drawing/2014/main" xmlns="" id="{8B96260C-29EA-4755-A65D-63C2C42EB669}"/>
              </a:ext>
            </a:extLst>
          </p:cNvPr>
          <p:cNvSpPr txBox="1"/>
          <p:nvPr/>
        </p:nvSpPr>
        <p:spPr>
          <a:xfrm>
            <a:off x="4409166" y="1736141"/>
            <a:ext cx="377026" cy="230832"/>
          </a:xfrm>
          <a:prstGeom prst="rect">
            <a:avLst/>
          </a:prstGeom>
          <a:noFill/>
        </p:spPr>
        <p:txBody>
          <a:bodyPr wrap="none" rtlCol="0">
            <a:spAutoFit/>
          </a:bodyPr>
          <a:lstStyle/>
          <a:p>
            <a:r>
              <a:rPr lang="en-US" sz="900" dirty="0"/>
              <a:t>104</a:t>
            </a:r>
          </a:p>
        </p:txBody>
      </p:sp>
      <p:sp>
        <p:nvSpPr>
          <p:cNvPr id="46" name="TextBox 45">
            <a:extLst>
              <a:ext uri="{FF2B5EF4-FFF2-40B4-BE49-F238E27FC236}">
                <a16:creationId xmlns:a16="http://schemas.microsoft.com/office/drawing/2014/main" xmlns="" id="{209B7380-8143-48B9-A84C-BDE500F1DE1A}"/>
              </a:ext>
            </a:extLst>
          </p:cNvPr>
          <p:cNvSpPr txBox="1"/>
          <p:nvPr/>
        </p:nvSpPr>
        <p:spPr>
          <a:xfrm>
            <a:off x="4023093" y="1714178"/>
            <a:ext cx="377026" cy="230832"/>
          </a:xfrm>
          <a:prstGeom prst="rect">
            <a:avLst/>
          </a:prstGeom>
          <a:noFill/>
        </p:spPr>
        <p:txBody>
          <a:bodyPr wrap="none" rtlCol="0">
            <a:spAutoFit/>
          </a:bodyPr>
          <a:lstStyle/>
          <a:p>
            <a:r>
              <a:rPr lang="en-US" sz="900" dirty="0">
                <a:solidFill>
                  <a:schemeClr val="bg1"/>
                </a:solidFill>
              </a:rPr>
              <a:t>105</a:t>
            </a:r>
          </a:p>
        </p:txBody>
      </p:sp>
      <p:sp>
        <p:nvSpPr>
          <p:cNvPr id="47" name="TextBox 46">
            <a:extLst>
              <a:ext uri="{FF2B5EF4-FFF2-40B4-BE49-F238E27FC236}">
                <a16:creationId xmlns:a16="http://schemas.microsoft.com/office/drawing/2014/main" xmlns="" id="{62B87364-4348-4116-82D8-6E8F7300E5A1}"/>
              </a:ext>
            </a:extLst>
          </p:cNvPr>
          <p:cNvSpPr txBox="1"/>
          <p:nvPr/>
        </p:nvSpPr>
        <p:spPr>
          <a:xfrm>
            <a:off x="3732212" y="1886309"/>
            <a:ext cx="377026" cy="230832"/>
          </a:xfrm>
          <a:prstGeom prst="rect">
            <a:avLst/>
          </a:prstGeom>
          <a:noFill/>
        </p:spPr>
        <p:txBody>
          <a:bodyPr wrap="none" rtlCol="0">
            <a:spAutoFit/>
          </a:bodyPr>
          <a:lstStyle/>
          <a:p>
            <a:r>
              <a:rPr lang="en-US" sz="900" dirty="0">
                <a:solidFill>
                  <a:schemeClr val="bg1"/>
                </a:solidFill>
              </a:rPr>
              <a:t>106</a:t>
            </a:r>
          </a:p>
        </p:txBody>
      </p:sp>
      <p:sp>
        <p:nvSpPr>
          <p:cNvPr id="48" name="TextBox 47">
            <a:extLst>
              <a:ext uri="{FF2B5EF4-FFF2-40B4-BE49-F238E27FC236}">
                <a16:creationId xmlns:a16="http://schemas.microsoft.com/office/drawing/2014/main" xmlns="" id="{EF3A39C3-89E3-490B-A5D1-5C6C8190E035}"/>
              </a:ext>
            </a:extLst>
          </p:cNvPr>
          <p:cNvSpPr txBox="1"/>
          <p:nvPr/>
        </p:nvSpPr>
        <p:spPr>
          <a:xfrm>
            <a:off x="3830606" y="2117141"/>
            <a:ext cx="377026" cy="230832"/>
          </a:xfrm>
          <a:prstGeom prst="rect">
            <a:avLst/>
          </a:prstGeom>
          <a:noFill/>
        </p:spPr>
        <p:txBody>
          <a:bodyPr wrap="none" rtlCol="0">
            <a:spAutoFit/>
          </a:bodyPr>
          <a:lstStyle/>
          <a:p>
            <a:r>
              <a:rPr lang="en-US" sz="900" dirty="0"/>
              <a:t>107</a:t>
            </a:r>
          </a:p>
        </p:txBody>
      </p:sp>
    </p:spTree>
    <p:extLst>
      <p:ext uri="{BB962C8B-B14F-4D97-AF65-F5344CB8AC3E}">
        <p14:creationId xmlns:p14="http://schemas.microsoft.com/office/powerpoint/2010/main" val="152333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1973" y="2622922"/>
            <a:ext cx="8122877" cy="683264"/>
          </a:xfrm>
        </p:spPr>
        <p:txBody>
          <a:bodyPr/>
          <a:lstStyle/>
          <a:p>
            <a:pPr algn="l"/>
            <a:r>
              <a:rPr lang="en-US" dirty="0"/>
              <a:t>Vector-Borne Diseases</a:t>
            </a:r>
          </a:p>
        </p:txBody>
      </p:sp>
      <p:sp>
        <p:nvSpPr>
          <p:cNvPr id="4" name="TextBox 3">
            <a:extLst>
              <a:ext uri="{FF2B5EF4-FFF2-40B4-BE49-F238E27FC236}">
                <a16:creationId xmlns:a16="http://schemas.microsoft.com/office/drawing/2014/main" xmlns="" id="{B85910F3-C5EC-4FE4-BDCC-D04158EDD0DD}"/>
              </a:ext>
            </a:extLst>
          </p:cNvPr>
          <p:cNvSpPr txBox="1"/>
          <p:nvPr/>
        </p:nvSpPr>
        <p:spPr>
          <a:xfrm>
            <a:off x="781973" y="4876800"/>
            <a:ext cx="7239000" cy="584775"/>
          </a:xfrm>
          <a:prstGeom prst="rect">
            <a:avLst/>
          </a:prstGeom>
          <a:noFill/>
        </p:spPr>
        <p:txBody>
          <a:bodyPr wrap="square" rtlCol="0">
            <a:spAutoFit/>
          </a:bodyPr>
          <a:lstStyle/>
          <a:p>
            <a:r>
              <a:rPr lang="en-US" sz="1600" dirty="0"/>
              <a:t>Data note: All data are reported by labs and are not a measure of true incidence in the population as not all people seek care or are tested. </a:t>
            </a:r>
          </a:p>
        </p:txBody>
      </p:sp>
    </p:spTree>
    <p:extLst>
      <p:ext uri="{BB962C8B-B14F-4D97-AF65-F5344CB8AC3E}">
        <p14:creationId xmlns:p14="http://schemas.microsoft.com/office/powerpoint/2010/main" val="972330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812" y="1056363"/>
            <a:ext cx="6230220" cy="5239482"/>
          </a:xfrm>
          <a:prstGeom prst="rect">
            <a:avLst/>
          </a:prstGeom>
        </p:spPr>
      </p:pic>
      <p:sp>
        <p:nvSpPr>
          <p:cNvPr id="4" name="Title 3"/>
          <p:cNvSpPr>
            <a:spLocks noGrp="1"/>
          </p:cNvSpPr>
          <p:nvPr>
            <p:ph type="title"/>
          </p:nvPr>
        </p:nvSpPr>
        <p:spPr>
          <a:xfrm>
            <a:off x="1472881" y="457200"/>
            <a:ext cx="9243062" cy="461665"/>
          </a:xfrm>
        </p:spPr>
        <p:txBody>
          <a:bodyPr/>
          <a:lstStyle/>
          <a:p>
            <a:r>
              <a:rPr lang="en-US" dirty="0"/>
              <a:t>The Bronx had the highest burden of </a:t>
            </a:r>
            <a:r>
              <a:rPr lang="en-US" dirty="0" err="1"/>
              <a:t>Zika</a:t>
            </a:r>
            <a:r>
              <a:rPr lang="en-US" dirty="0"/>
              <a:t> in 2017</a:t>
            </a:r>
          </a:p>
        </p:txBody>
      </p:sp>
      <p:graphicFrame>
        <p:nvGraphicFramePr>
          <p:cNvPr id="6" name="Chart 5"/>
          <p:cNvGraphicFramePr/>
          <p:nvPr>
            <p:extLst>
              <p:ext uri="{D42A27DB-BD31-4B8C-83A1-F6EECF244321}">
                <p14:modId xmlns:p14="http://schemas.microsoft.com/office/powerpoint/2010/main" val="2638571501"/>
              </p:ext>
            </p:extLst>
          </p:nvPr>
        </p:nvGraphicFramePr>
        <p:xfrm>
          <a:off x="684212" y="1295400"/>
          <a:ext cx="5029200" cy="4766028"/>
        </p:xfrm>
        <a:graphic>
          <a:graphicData uri="http://schemas.openxmlformats.org/drawingml/2006/chart">
            <c:chart xmlns:c="http://schemas.openxmlformats.org/drawingml/2006/chart" xmlns:r="http://schemas.openxmlformats.org/officeDocument/2006/relationships" r:id="rId4"/>
          </a:graphicData>
        </a:graphic>
      </p:graphicFrame>
      <p:sp>
        <p:nvSpPr>
          <p:cNvPr id="7" name="AutoShape 2" descr="Choropleth map of r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Choropleth map of ra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4227512" y="1752600"/>
            <a:ext cx="4024841" cy="1524000"/>
            <a:chOff x="4456112" y="1371600"/>
            <a:chExt cx="4024841" cy="1524000"/>
          </a:xfrm>
        </p:grpSpPr>
        <p:graphicFrame>
          <p:nvGraphicFramePr>
            <p:cNvPr id="10" name="Chart 9"/>
            <p:cNvGraphicFramePr/>
            <p:nvPr>
              <p:extLst>
                <p:ext uri="{D42A27DB-BD31-4B8C-83A1-F6EECF244321}">
                  <p14:modId xmlns:p14="http://schemas.microsoft.com/office/powerpoint/2010/main" val="2379847282"/>
                </p:ext>
              </p:extLst>
            </p:nvPr>
          </p:nvGraphicFramePr>
          <p:xfrm>
            <a:off x="4875212" y="1371600"/>
            <a:ext cx="3605741" cy="152400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4456112" y="2289066"/>
              <a:ext cx="1066800" cy="276999"/>
            </a:xfrm>
            <a:prstGeom prst="rect">
              <a:avLst/>
            </a:prstGeom>
            <a:noFill/>
          </p:spPr>
          <p:txBody>
            <a:bodyPr wrap="square" rtlCol="0">
              <a:spAutoFit/>
            </a:bodyPr>
            <a:lstStyle/>
            <a:p>
              <a:pPr algn="ctr"/>
              <a:r>
                <a:rPr lang="en-US" sz="1200" b="1" i="1" dirty="0">
                  <a:solidFill>
                    <a:schemeClr val="accent4"/>
                  </a:solidFill>
                </a:rPr>
                <a:t>NYC Overall</a:t>
              </a:r>
            </a:p>
          </p:txBody>
        </p:sp>
      </p:grpSp>
      <p:sp>
        <p:nvSpPr>
          <p:cNvPr id="18" name="TextBox 17"/>
          <p:cNvSpPr txBox="1"/>
          <p:nvPr/>
        </p:nvSpPr>
        <p:spPr>
          <a:xfrm>
            <a:off x="912812" y="6324600"/>
            <a:ext cx="8763000" cy="461665"/>
          </a:xfrm>
          <a:prstGeom prst="rect">
            <a:avLst/>
          </a:prstGeom>
          <a:noFill/>
        </p:spPr>
        <p:txBody>
          <a:bodyPr wrap="square" rtlCol="0">
            <a:spAutoFit/>
          </a:bodyPr>
          <a:lstStyle/>
          <a:p>
            <a:r>
              <a:rPr lang="en-US" sz="1200" dirty="0"/>
              <a:t>Data source: New York City Department of Health and Mental Hygiene Communicable Disease Surveillance Data, 2017</a:t>
            </a:r>
          </a:p>
          <a:p>
            <a:r>
              <a:rPr lang="en-US" sz="1200" dirty="0"/>
              <a:t>Based on CDC/CSTE case definition of non-congenital Zika disease and infection. Data not available prior to 2016.</a:t>
            </a:r>
          </a:p>
        </p:txBody>
      </p:sp>
      <p:sp>
        <p:nvSpPr>
          <p:cNvPr id="2" name="TextBox 1"/>
          <p:cNvSpPr txBox="1"/>
          <p:nvPr/>
        </p:nvSpPr>
        <p:spPr>
          <a:xfrm>
            <a:off x="2945178" y="1358695"/>
            <a:ext cx="4419600" cy="646331"/>
          </a:xfrm>
          <a:prstGeom prst="rect">
            <a:avLst/>
          </a:prstGeom>
          <a:noFill/>
        </p:spPr>
        <p:txBody>
          <a:bodyPr wrap="square" rtlCol="0">
            <a:spAutoFit/>
          </a:bodyPr>
          <a:lstStyle/>
          <a:p>
            <a:r>
              <a:rPr lang="en-US" sz="1200" i="1" dirty="0" err="1"/>
              <a:t>Zika</a:t>
            </a:r>
            <a:r>
              <a:rPr lang="en-US" sz="1200" i="1" dirty="0"/>
              <a:t> is a virus that is mainly spread by mosquitoes. A pregnant mother can transmit it to her baby during pregnancy or around the time of birth. It can spread through sexual contact. </a:t>
            </a:r>
          </a:p>
        </p:txBody>
      </p:sp>
      <p:sp>
        <p:nvSpPr>
          <p:cNvPr id="20" name="TextBox 19"/>
          <p:cNvSpPr txBox="1"/>
          <p:nvPr/>
        </p:nvSpPr>
        <p:spPr>
          <a:xfrm>
            <a:off x="9471503" y="1358695"/>
            <a:ext cx="381000" cy="200055"/>
          </a:xfrm>
          <a:prstGeom prst="rect">
            <a:avLst/>
          </a:prstGeom>
          <a:noFill/>
        </p:spPr>
        <p:txBody>
          <a:bodyPr wrap="square" rtlCol="0">
            <a:spAutoFit/>
          </a:bodyPr>
          <a:lstStyle/>
          <a:p>
            <a:r>
              <a:rPr lang="en-US" sz="700" dirty="0">
                <a:solidFill>
                  <a:schemeClr val="bg1"/>
                </a:solidFill>
                <a:latin typeface="+mj-lt"/>
              </a:rPr>
              <a:t>101</a:t>
            </a:r>
          </a:p>
        </p:txBody>
      </p:sp>
      <p:sp>
        <p:nvSpPr>
          <p:cNvPr id="21" name="TextBox 20"/>
          <p:cNvSpPr txBox="1"/>
          <p:nvPr/>
        </p:nvSpPr>
        <p:spPr>
          <a:xfrm>
            <a:off x="9928703" y="1587295"/>
            <a:ext cx="381000" cy="200055"/>
          </a:xfrm>
          <a:prstGeom prst="rect">
            <a:avLst/>
          </a:prstGeom>
          <a:noFill/>
        </p:spPr>
        <p:txBody>
          <a:bodyPr wrap="square" rtlCol="0">
            <a:spAutoFit/>
          </a:bodyPr>
          <a:lstStyle/>
          <a:p>
            <a:r>
              <a:rPr lang="en-US" sz="700" dirty="0">
                <a:latin typeface="+mj-lt"/>
              </a:rPr>
              <a:t>102</a:t>
            </a:r>
          </a:p>
        </p:txBody>
      </p:sp>
      <p:sp>
        <p:nvSpPr>
          <p:cNvPr id="22" name="TextBox 21"/>
          <p:cNvSpPr txBox="1"/>
          <p:nvPr/>
        </p:nvSpPr>
        <p:spPr>
          <a:xfrm>
            <a:off x="9623903" y="1587295"/>
            <a:ext cx="381000" cy="200055"/>
          </a:xfrm>
          <a:prstGeom prst="rect">
            <a:avLst/>
          </a:prstGeom>
          <a:noFill/>
        </p:spPr>
        <p:txBody>
          <a:bodyPr wrap="square" rtlCol="0">
            <a:spAutoFit/>
          </a:bodyPr>
          <a:lstStyle/>
          <a:p>
            <a:r>
              <a:rPr lang="en-US" sz="700" dirty="0">
                <a:solidFill>
                  <a:schemeClr val="bg1"/>
                </a:solidFill>
                <a:latin typeface="+mj-lt"/>
              </a:rPr>
              <a:t>103</a:t>
            </a:r>
          </a:p>
        </p:txBody>
      </p:sp>
      <p:sp>
        <p:nvSpPr>
          <p:cNvPr id="23" name="TextBox 22"/>
          <p:cNvSpPr txBox="1"/>
          <p:nvPr/>
        </p:nvSpPr>
        <p:spPr>
          <a:xfrm>
            <a:off x="9928703" y="1920640"/>
            <a:ext cx="381000" cy="200055"/>
          </a:xfrm>
          <a:prstGeom prst="rect">
            <a:avLst/>
          </a:prstGeom>
          <a:noFill/>
        </p:spPr>
        <p:txBody>
          <a:bodyPr wrap="square" rtlCol="0">
            <a:spAutoFit/>
          </a:bodyPr>
          <a:lstStyle/>
          <a:p>
            <a:r>
              <a:rPr lang="en-US" sz="700" dirty="0">
                <a:solidFill>
                  <a:schemeClr val="bg1"/>
                </a:solidFill>
                <a:latin typeface="+mj-lt"/>
              </a:rPr>
              <a:t>104</a:t>
            </a:r>
          </a:p>
        </p:txBody>
      </p:sp>
      <p:sp>
        <p:nvSpPr>
          <p:cNvPr id="24" name="TextBox 23"/>
          <p:cNvSpPr txBox="1"/>
          <p:nvPr/>
        </p:nvSpPr>
        <p:spPr>
          <a:xfrm>
            <a:off x="9319103" y="1968295"/>
            <a:ext cx="381000" cy="200055"/>
          </a:xfrm>
          <a:prstGeom prst="rect">
            <a:avLst/>
          </a:prstGeom>
          <a:noFill/>
        </p:spPr>
        <p:txBody>
          <a:bodyPr wrap="square" rtlCol="0">
            <a:spAutoFit/>
          </a:bodyPr>
          <a:lstStyle/>
          <a:p>
            <a:r>
              <a:rPr lang="en-US" sz="700" dirty="0">
                <a:solidFill>
                  <a:schemeClr val="bg1"/>
                </a:solidFill>
                <a:latin typeface="+mj-lt"/>
              </a:rPr>
              <a:t>106</a:t>
            </a:r>
          </a:p>
        </p:txBody>
      </p:sp>
      <p:sp>
        <p:nvSpPr>
          <p:cNvPr id="25" name="TextBox 24"/>
          <p:cNvSpPr txBox="1"/>
          <p:nvPr/>
        </p:nvSpPr>
        <p:spPr>
          <a:xfrm>
            <a:off x="9509603" y="2168350"/>
            <a:ext cx="381000" cy="200055"/>
          </a:xfrm>
          <a:prstGeom prst="rect">
            <a:avLst/>
          </a:prstGeom>
          <a:noFill/>
        </p:spPr>
        <p:txBody>
          <a:bodyPr wrap="square" rtlCol="0">
            <a:spAutoFit/>
          </a:bodyPr>
          <a:lstStyle/>
          <a:p>
            <a:r>
              <a:rPr lang="en-US" sz="700" dirty="0">
                <a:solidFill>
                  <a:schemeClr val="bg1"/>
                </a:solidFill>
                <a:latin typeface="+mj-lt"/>
              </a:rPr>
              <a:t>107</a:t>
            </a:r>
          </a:p>
        </p:txBody>
      </p:sp>
      <p:sp>
        <p:nvSpPr>
          <p:cNvPr id="26" name="TextBox 25"/>
          <p:cNvSpPr txBox="1"/>
          <p:nvPr/>
        </p:nvSpPr>
        <p:spPr>
          <a:xfrm>
            <a:off x="9471503" y="1815895"/>
            <a:ext cx="381000" cy="200055"/>
          </a:xfrm>
          <a:prstGeom prst="rect">
            <a:avLst/>
          </a:prstGeom>
          <a:noFill/>
        </p:spPr>
        <p:txBody>
          <a:bodyPr wrap="square" rtlCol="0">
            <a:spAutoFit/>
          </a:bodyPr>
          <a:lstStyle/>
          <a:p>
            <a:r>
              <a:rPr lang="en-US" sz="700" dirty="0">
                <a:solidFill>
                  <a:schemeClr val="bg1"/>
                </a:solidFill>
                <a:latin typeface="+mj-lt"/>
              </a:rPr>
              <a:t>105</a:t>
            </a:r>
          </a:p>
        </p:txBody>
      </p:sp>
      <p:sp>
        <p:nvSpPr>
          <p:cNvPr id="5" name="TextBox 4">
            <a:extLst>
              <a:ext uri="{FF2B5EF4-FFF2-40B4-BE49-F238E27FC236}">
                <a16:creationId xmlns:a16="http://schemas.microsoft.com/office/drawing/2014/main" xmlns="" id="{D1A3E442-7502-42AD-90EC-171BEEE00B90}"/>
              </a:ext>
            </a:extLst>
          </p:cNvPr>
          <p:cNvSpPr txBox="1"/>
          <p:nvPr/>
        </p:nvSpPr>
        <p:spPr>
          <a:xfrm>
            <a:off x="6574205" y="2063836"/>
            <a:ext cx="2062691" cy="400110"/>
          </a:xfrm>
          <a:prstGeom prst="rect">
            <a:avLst/>
          </a:prstGeom>
          <a:noFill/>
        </p:spPr>
        <p:txBody>
          <a:bodyPr wrap="square" rtlCol="0">
            <a:spAutoFit/>
          </a:bodyPr>
          <a:lstStyle/>
          <a:p>
            <a:r>
              <a:rPr lang="en-US" sz="1000" b="1" i="1" dirty="0">
                <a:solidFill>
                  <a:schemeClr val="accent6"/>
                </a:solidFill>
              </a:rPr>
              <a:t>Orange indicates Bronx community districts</a:t>
            </a:r>
          </a:p>
        </p:txBody>
      </p:sp>
    </p:spTree>
    <p:extLst>
      <p:ext uri="{BB962C8B-B14F-4D97-AF65-F5344CB8AC3E}">
        <p14:creationId xmlns:p14="http://schemas.microsoft.com/office/powerpoint/2010/main" val="558001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113506" y="504680"/>
            <a:ext cx="11961813" cy="437043"/>
          </a:xfrm>
        </p:spPr>
        <p:txBody>
          <a:bodyPr/>
          <a:lstStyle/>
          <a:p>
            <a:r>
              <a:rPr lang="en-US" sz="2800" dirty="0"/>
              <a:t>In NYC overall, </a:t>
            </a:r>
            <a:r>
              <a:rPr lang="en-US" sz="2800" dirty="0" err="1"/>
              <a:t>Zika</a:t>
            </a:r>
            <a:r>
              <a:rPr lang="en-US" sz="2800" dirty="0"/>
              <a:t> rates are highest for 25-44 year olds and women</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838766053"/>
              </p:ext>
            </p:extLst>
          </p:nvPr>
        </p:nvGraphicFramePr>
        <p:xfrm>
          <a:off x="457040" y="1138700"/>
          <a:ext cx="9752171"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8D7D02C2-F781-43B2-9012-3D32542CEBE6}"/>
              </a:ext>
            </a:extLst>
          </p:cNvPr>
          <p:cNvSpPr txBox="1"/>
          <p:nvPr/>
        </p:nvSpPr>
        <p:spPr>
          <a:xfrm>
            <a:off x="836612" y="6366672"/>
            <a:ext cx="9372600" cy="461665"/>
          </a:xfrm>
          <a:prstGeom prst="rect">
            <a:avLst/>
          </a:prstGeom>
          <a:noFill/>
        </p:spPr>
        <p:txBody>
          <a:bodyPr wrap="square" rtlCol="0">
            <a:spAutoFit/>
          </a:bodyPr>
          <a:lstStyle/>
          <a:p>
            <a:r>
              <a:rPr lang="en-US" sz="1200" dirty="0"/>
              <a:t>Data source: New York City Department of Health and Mental Hygiene Communicable Disease Surveillance Data, 2017.</a:t>
            </a:r>
          </a:p>
          <a:p>
            <a:r>
              <a:rPr lang="en-US" sz="1200" dirty="0"/>
              <a:t>Rates for age not age-adjusted.</a:t>
            </a:r>
          </a:p>
        </p:txBody>
      </p:sp>
    </p:spTree>
    <p:extLst>
      <p:ext uri="{BB962C8B-B14F-4D97-AF65-F5344CB8AC3E}">
        <p14:creationId xmlns:p14="http://schemas.microsoft.com/office/powerpoint/2010/main" val="1257603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189706" y="332325"/>
            <a:ext cx="11809412" cy="781752"/>
          </a:xfrm>
        </p:spPr>
        <p:txBody>
          <a:bodyPr/>
          <a:lstStyle/>
          <a:p>
            <a:r>
              <a:rPr lang="en-US" sz="2800" dirty="0"/>
              <a:t>In NYC overall, </a:t>
            </a:r>
            <a:r>
              <a:rPr lang="en-US" sz="2800" dirty="0" err="1"/>
              <a:t>Zika</a:t>
            </a:r>
            <a:r>
              <a:rPr lang="en-US" sz="2800" dirty="0"/>
              <a:t> rates are highest in high poverty neighborhoods</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4009107613"/>
              </p:ext>
            </p:extLst>
          </p:nvPr>
        </p:nvGraphicFramePr>
        <p:xfrm>
          <a:off x="531812" y="1138701"/>
          <a:ext cx="10895171" cy="5109700"/>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8D7D02C2-F781-43B2-9012-3D32542CEBE6}"/>
              </a:ext>
            </a:extLst>
          </p:cNvPr>
          <p:cNvSpPr txBox="1"/>
          <p:nvPr/>
        </p:nvSpPr>
        <p:spPr>
          <a:xfrm>
            <a:off x="836612" y="6477000"/>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2017. </a:t>
            </a:r>
          </a:p>
        </p:txBody>
      </p:sp>
    </p:spTree>
    <p:extLst>
      <p:ext uri="{BB962C8B-B14F-4D97-AF65-F5344CB8AC3E}">
        <p14:creationId xmlns:p14="http://schemas.microsoft.com/office/powerpoint/2010/main" val="1193315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D630B1-1F59-453F-8C06-D744416C5FBE}"/>
              </a:ext>
            </a:extLst>
          </p:cNvPr>
          <p:cNvSpPr txBox="1"/>
          <p:nvPr/>
        </p:nvSpPr>
        <p:spPr>
          <a:xfrm>
            <a:off x="836612" y="6366672"/>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2000-2017. </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2322238181"/>
              </p:ext>
            </p:extLst>
          </p:nvPr>
        </p:nvGraphicFramePr>
        <p:xfrm>
          <a:off x="1306592" y="1143001"/>
          <a:ext cx="9073406" cy="510139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608012" y="300111"/>
            <a:ext cx="109728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Malaria rates have decreased in all boroughs except the Bronx, where the malaria rate is highest and has modestly increased</a:t>
            </a:r>
          </a:p>
        </p:txBody>
      </p:sp>
      <p:sp>
        <p:nvSpPr>
          <p:cNvPr id="6" name="Rectangle 5"/>
          <p:cNvSpPr/>
          <p:nvPr/>
        </p:nvSpPr>
        <p:spPr>
          <a:xfrm>
            <a:off x="9371012" y="3276600"/>
            <a:ext cx="2286000" cy="9906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rPr>
              <a:t>As NYC has a large number of international migrants, most of these are imported cases. </a:t>
            </a:r>
          </a:p>
        </p:txBody>
      </p:sp>
      <p:sp>
        <p:nvSpPr>
          <p:cNvPr id="2" name="TextBox 1"/>
          <p:cNvSpPr txBox="1"/>
          <p:nvPr/>
        </p:nvSpPr>
        <p:spPr>
          <a:xfrm>
            <a:off x="3718902" y="1676399"/>
            <a:ext cx="5257799" cy="830997"/>
          </a:xfrm>
          <a:prstGeom prst="rect">
            <a:avLst/>
          </a:prstGeom>
          <a:noFill/>
        </p:spPr>
        <p:txBody>
          <a:bodyPr wrap="square" rtlCol="0">
            <a:spAutoFit/>
          </a:bodyPr>
          <a:lstStyle/>
          <a:p>
            <a:r>
              <a:rPr lang="en-US" sz="1200" i="1" dirty="0"/>
              <a:t>Malaria is a life-threatening disease caused by a parasite, transmitted through the bite of infected mosquitoes. It was eliminated from the U.S. in the early 1950s, but between 1,500 and 2,000 cases still occur annually, mostly in people who have recently traveled to malaria-endemic areas.</a:t>
            </a:r>
          </a:p>
        </p:txBody>
      </p:sp>
    </p:spTree>
    <p:extLst>
      <p:ext uri="{BB962C8B-B14F-4D97-AF65-F5344CB8AC3E}">
        <p14:creationId xmlns:p14="http://schemas.microsoft.com/office/powerpoint/2010/main" val="1216560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1973" y="2327457"/>
            <a:ext cx="8122877" cy="1274195"/>
          </a:xfrm>
        </p:spPr>
        <p:txBody>
          <a:bodyPr/>
          <a:lstStyle/>
          <a:p>
            <a:pPr algn="l"/>
            <a:r>
              <a:rPr lang="en-US" dirty="0"/>
              <a:t>Food- &amp; Water-Borne Diseases</a:t>
            </a:r>
          </a:p>
        </p:txBody>
      </p:sp>
      <p:sp>
        <p:nvSpPr>
          <p:cNvPr id="4" name="TextBox 3">
            <a:extLst>
              <a:ext uri="{FF2B5EF4-FFF2-40B4-BE49-F238E27FC236}">
                <a16:creationId xmlns:a16="http://schemas.microsoft.com/office/drawing/2014/main" xmlns="" id="{A238F9F4-26D8-4AFE-AF5C-6A6DCDEA9BEB}"/>
              </a:ext>
            </a:extLst>
          </p:cNvPr>
          <p:cNvSpPr txBox="1"/>
          <p:nvPr/>
        </p:nvSpPr>
        <p:spPr>
          <a:xfrm>
            <a:off x="781973" y="5029200"/>
            <a:ext cx="7239000" cy="584775"/>
          </a:xfrm>
          <a:prstGeom prst="rect">
            <a:avLst/>
          </a:prstGeom>
          <a:noFill/>
        </p:spPr>
        <p:txBody>
          <a:bodyPr wrap="square" rtlCol="0" anchor="ctr">
            <a:spAutoFit/>
          </a:bodyPr>
          <a:lstStyle/>
          <a:p>
            <a:r>
              <a:rPr lang="en-US" sz="1600" dirty="0"/>
              <a:t>Data note: All data are reported by labs and are not a measure of true incidence in the population as not all people seek care or are tested. </a:t>
            </a:r>
          </a:p>
        </p:txBody>
      </p:sp>
    </p:spTree>
    <p:extLst>
      <p:ext uri="{BB962C8B-B14F-4D97-AF65-F5344CB8AC3E}">
        <p14:creationId xmlns:p14="http://schemas.microsoft.com/office/powerpoint/2010/main" val="4190234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2000"/>
            <a:ext cx="6770339" cy="5569637"/>
          </a:xfrm>
          <a:prstGeom prst="rect">
            <a:avLst/>
          </a:prstGeom>
        </p:spPr>
      </p:pic>
      <p:sp>
        <p:nvSpPr>
          <p:cNvPr id="3" name="TextBox 2">
            <a:extLst>
              <a:ext uri="{FF2B5EF4-FFF2-40B4-BE49-F238E27FC236}">
                <a16:creationId xmlns:a16="http://schemas.microsoft.com/office/drawing/2014/main" xmlns=""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2017. </a:t>
            </a:r>
          </a:p>
        </p:txBody>
      </p:sp>
      <p:sp>
        <p:nvSpPr>
          <p:cNvPr id="5" name="Title 4">
            <a:extLst>
              <a:ext uri="{FF2B5EF4-FFF2-40B4-BE49-F238E27FC236}">
                <a16:creationId xmlns:a16="http://schemas.microsoft.com/office/drawing/2014/main" xmlns="" id="{4BC54A65-8EBC-4C9C-A1DC-E691A581CF89}"/>
              </a:ext>
            </a:extLst>
          </p:cNvPr>
          <p:cNvSpPr>
            <a:spLocks noGrp="1"/>
          </p:cNvSpPr>
          <p:nvPr>
            <p:ph type="title"/>
          </p:nvPr>
        </p:nvSpPr>
        <p:spPr>
          <a:xfrm>
            <a:off x="609441" y="132262"/>
            <a:ext cx="10969943" cy="781752"/>
          </a:xfrm>
        </p:spPr>
        <p:txBody>
          <a:bodyPr/>
          <a:lstStyle/>
          <a:p>
            <a:r>
              <a:rPr lang="en-US" sz="2800" dirty="0"/>
              <a:t>Malaria rates are highest in the Bronx, Central Harlem, and North Staten Island</a:t>
            </a:r>
          </a:p>
        </p:txBody>
      </p:sp>
      <p:graphicFrame>
        <p:nvGraphicFramePr>
          <p:cNvPr id="7" name="Chart 6">
            <a:extLst>
              <a:ext uri="{FF2B5EF4-FFF2-40B4-BE49-F238E27FC236}">
                <a16:creationId xmlns:a16="http://schemas.microsoft.com/office/drawing/2014/main" xmlns="" id="{72CCD010-7FA4-4674-9D23-2DAE98FDB67A}"/>
              </a:ext>
            </a:extLst>
          </p:cNvPr>
          <p:cNvGraphicFramePr/>
          <p:nvPr>
            <p:extLst>
              <p:ext uri="{D42A27DB-BD31-4B8C-83A1-F6EECF244321}">
                <p14:modId xmlns:p14="http://schemas.microsoft.com/office/powerpoint/2010/main" val="487152655"/>
              </p:ext>
            </p:extLst>
          </p:nvPr>
        </p:nvGraphicFramePr>
        <p:xfrm>
          <a:off x="6144524" y="1380254"/>
          <a:ext cx="6019799" cy="51816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Table 34">
            <a:extLst>
              <a:ext uri="{FF2B5EF4-FFF2-40B4-BE49-F238E27FC236}">
                <a16:creationId xmlns:a16="http://schemas.microsoft.com/office/drawing/2014/main" xmlns="" id="{40EC450E-719D-480B-808B-D305D08A1238}"/>
              </a:ext>
            </a:extLst>
          </p:cNvPr>
          <p:cNvGraphicFramePr>
            <a:graphicFrameLocks noGrp="1"/>
          </p:cNvGraphicFramePr>
          <p:nvPr>
            <p:extLst>
              <p:ext uri="{D42A27DB-BD31-4B8C-83A1-F6EECF244321}">
                <p14:modId xmlns:p14="http://schemas.microsoft.com/office/powerpoint/2010/main" val="1091676639"/>
              </p:ext>
            </p:extLst>
          </p:nvPr>
        </p:nvGraphicFramePr>
        <p:xfrm>
          <a:off x="531812" y="1298242"/>
          <a:ext cx="1666903" cy="1131097"/>
        </p:xfrm>
        <a:graphic>
          <a:graphicData uri="http://schemas.openxmlformats.org/drawingml/2006/table">
            <a:tbl>
              <a:tblPr>
                <a:tableStyleId>{F2DE63D5-997A-4646-A377-4702673A728D}</a:tableStyleId>
              </a:tblPr>
              <a:tblGrid>
                <a:gridCol w="211688">
                  <a:extLst>
                    <a:ext uri="{9D8B030D-6E8A-4147-A177-3AD203B41FA5}">
                      <a16:colId xmlns:a16="http://schemas.microsoft.com/office/drawing/2014/main" xmlns="" val="20000"/>
                    </a:ext>
                  </a:extLst>
                </a:gridCol>
                <a:gridCol w="1455215">
                  <a:extLst>
                    <a:ext uri="{9D8B030D-6E8A-4147-A177-3AD203B41FA5}">
                      <a16:colId xmlns:a16="http://schemas.microsoft.com/office/drawing/2014/main" xmlns="" val="20001"/>
                    </a:ext>
                  </a:extLst>
                </a:gridCol>
              </a:tblGrid>
              <a:tr h="64344">
                <a:tc>
                  <a:txBody>
                    <a:bodyPr/>
                    <a:lstStyle/>
                    <a:p>
                      <a:pPr algn="r" fontAlgn="b"/>
                      <a:r>
                        <a:rPr lang="en-US" sz="800" b="0" i="0" u="none" strike="noStrike" dirty="0">
                          <a:solidFill>
                            <a:schemeClr val="tx1"/>
                          </a:solidFill>
                          <a:effectLst/>
                          <a:latin typeface="+mn-lt"/>
                        </a:rPr>
                        <a:t>101</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800" b="0" i="0" u="none" strike="noStrike" dirty="0">
                          <a:solidFill>
                            <a:schemeClr val="tx1"/>
                          </a:solidFill>
                          <a:effectLst/>
                          <a:latin typeface="+mn-lt"/>
                        </a:rPr>
                        <a:t>Kingsbridge</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166806">
                <a:tc>
                  <a:txBody>
                    <a:bodyPr/>
                    <a:lstStyle/>
                    <a:p>
                      <a:pPr algn="r" fontAlgn="b"/>
                      <a:r>
                        <a:rPr lang="en-US" sz="800" b="0" i="0" u="none" strike="noStrike" dirty="0">
                          <a:solidFill>
                            <a:schemeClr val="tx1"/>
                          </a:solidFill>
                          <a:effectLst/>
                          <a:latin typeface="+mn-lt"/>
                        </a:rPr>
                        <a:t>102</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Northeast</a:t>
                      </a:r>
                      <a:r>
                        <a:rPr lang="en-US" sz="800" b="0" i="0" u="none" strike="noStrike" baseline="0" dirty="0">
                          <a:solidFill>
                            <a:schemeClr val="tx1"/>
                          </a:solidFill>
                          <a:effectLst/>
                          <a:latin typeface="+mn-lt"/>
                        </a:rPr>
                        <a:t> Bronx</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166806">
                <a:tc>
                  <a:txBody>
                    <a:bodyPr/>
                    <a:lstStyle/>
                    <a:p>
                      <a:pPr algn="r" fontAlgn="b"/>
                      <a:r>
                        <a:rPr lang="en-US" sz="800" b="0" i="0" u="none" strike="noStrike" dirty="0">
                          <a:solidFill>
                            <a:schemeClr val="tx1"/>
                          </a:solidFill>
                          <a:effectLst/>
                          <a:latin typeface="+mn-lt"/>
                        </a:rPr>
                        <a:t>103</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a:solidFill>
                            <a:schemeClr val="tx1"/>
                          </a:solidFill>
                          <a:effectLst/>
                          <a:latin typeface="+mn-lt"/>
                        </a:rPr>
                        <a:t>Fordham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166806">
                <a:tc>
                  <a:txBody>
                    <a:bodyPr/>
                    <a:lstStyle/>
                    <a:p>
                      <a:pPr algn="r" fontAlgn="b"/>
                      <a:r>
                        <a:rPr lang="en-US" sz="800" b="0" i="0" u="none" strike="noStrike" dirty="0">
                          <a:solidFill>
                            <a:schemeClr val="tx1"/>
                          </a:solidFill>
                          <a:effectLst/>
                          <a:latin typeface="+mn-lt"/>
                        </a:rPr>
                        <a:t>104</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Pelham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166806">
                <a:tc>
                  <a:txBody>
                    <a:bodyPr/>
                    <a:lstStyle/>
                    <a:p>
                      <a:pPr algn="r" fontAlgn="b"/>
                      <a:r>
                        <a:rPr lang="en-US" sz="800" b="0" i="0" u="none" strike="noStrike" dirty="0">
                          <a:solidFill>
                            <a:schemeClr val="tx1"/>
                          </a:solidFill>
                          <a:effectLst/>
                          <a:latin typeface="+mn-lt"/>
                        </a:rPr>
                        <a:t>105</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Crotona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166806">
                <a:tc>
                  <a:txBody>
                    <a:bodyPr/>
                    <a:lstStyle/>
                    <a:p>
                      <a:pPr algn="r" fontAlgn="b"/>
                      <a:r>
                        <a:rPr lang="en-US" sz="800" b="0" i="0" u="none" strike="noStrike" dirty="0">
                          <a:solidFill>
                            <a:schemeClr val="tx1"/>
                          </a:solidFill>
                          <a:effectLst/>
                          <a:latin typeface="+mn-lt"/>
                        </a:rPr>
                        <a:t>106</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err="1">
                          <a:solidFill>
                            <a:schemeClr val="tx1"/>
                          </a:solidFill>
                          <a:effectLst/>
                          <a:latin typeface="+mn-lt"/>
                        </a:rPr>
                        <a:t>Morrisania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166806">
                <a:tc>
                  <a:txBody>
                    <a:bodyPr/>
                    <a:lstStyle/>
                    <a:p>
                      <a:pPr algn="r" fontAlgn="b"/>
                      <a:r>
                        <a:rPr lang="en-US" sz="800" b="0" i="0" u="none" strike="noStrike" dirty="0">
                          <a:solidFill>
                            <a:schemeClr val="tx1"/>
                          </a:solidFill>
                          <a:effectLst/>
                          <a:latin typeface="+mn-lt"/>
                        </a:rPr>
                        <a:t>107</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Mott</a:t>
                      </a:r>
                      <a:r>
                        <a:rPr lang="en-US" sz="800" b="0" i="0" u="none" strike="noStrike" baseline="0" dirty="0">
                          <a:solidFill>
                            <a:schemeClr val="tx1"/>
                          </a:solidFill>
                          <a:effectLst/>
                          <a:latin typeface="+mn-lt"/>
                        </a:rPr>
                        <a:t> Haven</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bl>
          </a:graphicData>
        </a:graphic>
      </p:graphicFrame>
      <p:sp>
        <p:nvSpPr>
          <p:cNvPr id="34" name="TextBox 33">
            <a:extLst>
              <a:ext uri="{FF2B5EF4-FFF2-40B4-BE49-F238E27FC236}">
                <a16:creationId xmlns:a16="http://schemas.microsoft.com/office/drawing/2014/main" xmlns="" id="{7D41A4DE-C09C-40FD-8F0D-D542B90311C9}"/>
              </a:ext>
            </a:extLst>
          </p:cNvPr>
          <p:cNvSpPr txBox="1"/>
          <p:nvPr/>
        </p:nvSpPr>
        <p:spPr>
          <a:xfrm>
            <a:off x="3931895" y="1054164"/>
            <a:ext cx="377026" cy="230832"/>
          </a:xfrm>
          <a:prstGeom prst="rect">
            <a:avLst/>
          </a:prstGeom>
          <a:noFill/>
        </p:spPr>
        <p:txBody>
          <a:bodyPr wrap="none" rtlCol="0">
            <a:spAutoFit/>
          </a:bodyPr>
          <a:lstStyle/>
          <a:p>
            <a:r>
              <a:rPr lang="en-US" sz="900" dirty="0">
                <a:solidFill>
                  <a:schemeClr val="bg1"/>
                </a:solidFill>
              </a:rPr>
              <a:t>101</a:t>
            </a:r>
          </a:p>
        </p:txBody>
      </p:sp>
      <p:sp>
        <p:nvSpPr>
          <p:cNvPr id="43" name="TextBox 42">
            <a:extLst>
              <a:ext uri="{FF2B5EF4-FFF2-40B4-BE49-F238E27FC236}">
                <a16:creationId xmlns:a16="http://schemas.microsoft.com/office/drawing/2014/main" xmlns="" id="{EF3A39C3-89E3-490B-A5D1-5C6C8190E035}"/>
              </a:ext>
            </a:extLst>
          </p:cNvPr>
          <p:cNvSpPr txBox="1"/>
          <p:nvPr/>
        </p:nvSpPr>
        <p:spPr>
          <a:xfrm>
            <a:off x="4428523" y="1229461"/>
            <a:ext cx="377026" cy="230832"/>
          </a:xfrm>
          <a:prstGeom prst="rect">
            <a:avLst/>
          </a:prstGeom>
          <a:noFill/>
        </p:spPr>
        <p:txBody>
          <a:bodyPr wrap="none" rtlCol="0">
            <a:spAutoFit/>
          </a:bodyPr>
          <a:lstStyle/>
          <a:p>
            <a:r>
              <a:rPr lang="en-US" sz="900" dirty="0">
                <a:solidFill>
                  <a:schemeClr val="bg1"/>
                </a:solidFill>
              </a:rPr>
              <a:t>102</a:t>
            </a:r>
          </a:p>
        </p:txBody>
      </p:sp>
      <p:sp>
        <p:nvSpPr>
          <p:cNvPr id="44" name="TextBox 43">
            <a:extLst>
              <a:ext uri="{FF2B5EF4-FFF2-40B4-BE49-F238E27FC236}">
                <a16:creationId xmlns:a16="http://schemas.microsoft.com/office/drawing/2014/main" xmlns="" id="{CC9DFF22-F2C9-4481-BAE6-52578DF1A0C6}"/>
              </a:ext>
            </a:extLst>
          </p:cNvPr>
          <p:cNvSpPr txBox="1"/>
          <p:nvPr/>
        </p:nvSpPr>
        <p:spPr>
          <a:xfrm>
            <a:off x="4071475" y="1324749"/>
            <a:ext cx="377026" cy="230832"/>
          </a:xfrm>
          <a:prstGeom prst="rect">
            <a:avLst/>
          </a:prstGeom>
          <a:noFill/>
        </p:spPr>
        <p:txBody>
          <a:bodyPr wrap="none" rtlCol="0">
            <a:spAutoFit/>
          </a:bodyPr>
          <a:lstStyle/>
          <a:p>
            <a:r>
              <a:rPr lang="en-US" sz="900" dirty="0">
                <a:solidFill>
                  <a:schemeClr val="bg1"/>
                </a:solidFill>
              </a:rPr>
              <a:t>103</a:t>
            </a:r>
          </a:p>
        </p:txBody>
      </p:sp>
      <p:sp>
        <p:nvSpPr>
          <p:cNvPr id="45" name="TextBox 44">
            <a:extLst>
              <a:ext uri="{FF2B5EF4-FFF2-40B4-BE49-F238E27FC236}">
                <a16:creationId xmlns:a16="http://schemas.microsoft.com/office/drawing/2014/main" xmlns="" id="{8B96260C-29EA-4755-A65D-63C2C42EB669}"/>
              </a:ext>
            </a:extLst>
          </p:cNvPr>
          <p:cNvSpPr txBox="1"/>
          <p:nvPr/>
        </p:nvSpPr>
        <p:spPr>
          <a:xfrm>
            <a:off x="4434255" y="1618919"/>
            <a:ext cx="377026" cy="230832"/>
          </a:xfrm>
          <a:prstGeom prst="rect">
            <a:avLst/>
          </a:prstGeom>
          <a:noFill/>
        </p:spPr>
        <p:txBody>
          <a:bodyPr wrap="none" rtlCol="0">
            <a:spAutoFit/>
          </a:bodyPr>
          <a:lstStyle/>
          <a:p>
            <a:r>
              <a:rPr lang="en-US" sz="900" dirty="0">
                <a:solidFill>
                  <a:schemeClr val="bg1"/>
                </a:solidFill>
              </a:rPr>
              <a:t>104</a:t>
            </a:r>
          </a:p>
        </p:txBody>
      </p:sp>
      <p:sp>
        <p:nvSpPr>
          <p:cNvPr id="46" name="TextBox 45">
            <a:extLst>
              <a:ext uri="{FF2B5EF4-FFF2-40B4-BE49-F238E27FC236}">
                <a16:creationId xmlns:a16="http://schemas.microsoft.com/office/drawing/2014/main" xmlns="" id="{209B7380-8143-48B9-A84C-BDE500F1DE1A}"/>
              </a:ext>
            </a:extLst>
          </p:cNvPr>
          <p:cNvSpPr txBox="1"/>
          <p:nvPr/>
        </p:nvSpPr>
        <p:spPr>
          <a:xfrm>
            <a:off x="4048182" y="1596956"/>
            <a:ext cx="377026" cy="230832"/>
          </a:xfrm>
          <a:prstGeom prst="rect">
            <a:avLst/>
          </a:prstGeom>
          <a:noFill/>
        </p:spPr>
        <p:txBody>
          <a:bodyPr wrap="none" rtlCol="0">
            <a:spAutoFit/>
          </a:bodyPr>
          <a:lstStyle/>
          <a:p>
            <a:r>
              <a:rPr lang="en-US" sz="900" dirty="0">
                <a:solidFill>
                  <a:schemeClr val="bg1"/>
                </a:solidFill>
              </a:rPr>
              <a:t>105</a:t>
            </a:r>
          </a:p>
        </p:txBody>
      </p:sp>
      <p:sp>
        <p:nvSpPr>
          <p:cNvPr id="47" name="TextBox 46">
            <a:extLst>
              <a:ext uri="{FF2B5EF4-FFF2-40B4-BE49-F238E27FC236}">
                <a16:creationId xmlns:a16="http://schemas.microsoft.com/office/drawing/2014/main" xmlns="" id="{62B87364-4348-4116-82D8-6E8F7300E5A1}"/>
              </a:ext>
            </a:extLst>
          </p:cNvPr>
          <p:cNvSpPr txBox="1"/>
          <p:nvPr/>
        </p:nvSpPr>
        <p:spPr>
          <a:xfrm>
            <a:off x="3757301" y="1769087"/>
            <a:ext cx="377026" cy="230832"/>
          </a:xfrm>
          <a:prstGeom prst="rect">
            <a:avLst/>
          </a:prstGeom>
          <a:noFill/>
        </p:spPr>
        <p:txBody>
          <a:bodyPr wrap="none" rtlCol="0">
            <a:spAutoFit/>
          </a:bodyPr>
          <a:lstStyle/>
          <a:p>
            <a:r>
              <a:rPr lang="en-US" sz="900" dirty="0">
                <a:solidFill>
                  <a:schemeClr val="bg1"/>
                </a:solidFill>
              </a:rPr>
              <a:t>106</a:t>
            </a:r>
          </a:p>
        </p:txBody>
      </p:sp>
      <p:sp>
        <p:nvSpPr>
          <p:cNvPr id="48" name="TextBox 47">
            <a:extLst>
              <a:ext uri="{FF2B5EF4-FFF2-40B4-BE49-F238E27FC236}">
                <a16:creationId xmlns:a16="http://schemas.microsoft.com/office/drawing/2014/main" xmlns="" id="{EF3A39C3-89E3-490B-A5D1-5C6C8190E035}"/>
              </a:ext>
            </a:extLst>
          </p:cNvPr>
          <p:cNvSpPr txBox="1"/>
          <p:nvPr/>
        </p:nvSpPr>
        <p:spPr>
          <a:xfrm>
            <a:off x="3931895" y="1999919"/>
            <a:ext cx="377026" cy="230832"/>
          </a:xfrm>
          <a:prstGeom prst="rect">
            <a:avLst/>
          </a:prstGeom>
          <a:noFill/>
        </p:spPr>
        <p:txBody>
          <a:bodyPr wrap="none" rtlCol="0">
            <a:spAutoFit/>
          </a:bodyPr>
          <a:lstStyle/>
          <a:p>
            <a:r>
              <a:rPr lang="en-US" sz="900" dirty="0">
                <a:solidFill>
                  <a:schemeClr val="bg1"/>
                </a:solidFill>
              </a:rPr>
              <a:t>107</a:t>
            </a:r>
          </a:p>
        </p:txBody>
      </p:sp>
    </p:spTree>
    <p:extLst>
      <p:ext uri="{BB962C8B-B14F-4D97-AF65-F5344CB8AC3E}">
        <p14:creationId xmlns:p14="http://schemas.microsoft.com/office/powerpoint/2010/main" val="3561870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609441" y="307703"/>
            <a:ext cx="10969943" cy="830997"/>
          </a:xfrm>
        </p:spPr>
        <p:txBody>
          <a:bodyPr/>
          <a:lstStyle/>
          <a:p>
            <a:r>
              <a:rPr lang="en-US" dirty="0"/>
              <a:t>In NYC overall, malaria rates are highest for 45-64 year olds and men</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2299958405"/>
              </p:ext>
            </p:extLst>
          </p:nvPr>
        </p:nvGraphicFramePr>
        <p:xfrm>
          <a:off x="457040" y="1138700"/>
          <a:ext cx="9752171"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8D7D02C2-F781-43B2-9012-3D32542CEBE6}"/>
              </a:ext>
            </a:extLst>
          </p:cNvPr>
          <p:cNvSpPr txBox="1"/>
          <p:nvPr/>
        </p:nvSpPr>
        <p:spPr>
          <a:xfrm>
            <a:off x="836612" y="6366672"/>
            <a:ext cx="9073406" cy="461665"/>
          </a:xfrm>
          <a:prstGeom prst="rect">
            <a:avLst/>
          </a:prstGeom>
          <a:noFill/>
        </p:spPr>
        <p:txBody>
          <a:bodyPr wrap="square" rtlCol="0">
            <a:spAutoFit/>
          </a:bodyPr>
          <a:lstStyle/>
          <a:p>
            <a:r>
              <a:rPr lang="en-US" sz="1200" dirty="0"/>
              <a:t>Data source: New York City Department of Health and Mental Hygiene Communicable Disease Surveillance Data, 2017. </a:t>
            </a:r>
          </a:p>
          <a:p>
            <a:r>
              <a:rPr lang="en-US" sz="1200" dirty="0"/>
              <a:t>Rates for age not age-adjusted.</a:t>
            </a:r>
          </a:p>
        </p:txBody>
      </p:sp>
    </p:spTree>
    <p:extLst>
      <p:ext uri="{BB962C8B-B14F-4D97-AF65-F5344CB8AC3E}">
        <p14:creationId xmlns:p14="http://schemas.microsoft.com/office/powerpoint/2010/main" val="1454044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418227" y="283081"/>
            <a:ext cx="11352371" cy="880241"/>
          </a:xfrm>
        </p:spPr>
        <p:txBody>
          <a:bodyPr/>
          <a:lstStyle/>
          <a:p>
            <a:r>
              <a:rPr lang="en-US" sz="3200" dirty="0"/>
              <a:t>In NYC overall, malaria rates increase as neighborhood poverty level increases</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1081918557"/>
              </p:ext>
            </p:extLst>
          </p:nvPr>
        </p:nvGraphicFramePr>
        <p:xfrm>
          <a:off x="531812" y="1138701"/>
          <a:ext cx="10895171" cy="5109700"/>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8D7D02C2-F781-43B2-9012-3D32542CEBE6}"/>
              </a:ext>
            </a:extLst>
          </p:cNvPr>
          <p:cNvSpPr txBox="1"/>
          <p:nvPr/>
        </p:nvSpPr>
        <p:spPr>
          <a:xfrm>
            <a:off x="836612" y="6366672"/>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2017. </a:t>
            </a:r>
          </a:p>
        </p:txBody>
      </p:sp>
    </p:spTree>
    <p:extLst>
      <p:ext uri="{BB962C8B-B14F-4D97-AF65-F5344CB8AC3E}">
        <p14:creationId xmlns:p14="http://schemas.microsoft.com/office/powerpoint/2010/main" val="1811727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D630B1-1F59-453F-8C06-D744416C5FBE}"/>
              </a:ext>
            </a:extLst>
          </p:cNvPr>
          <p:cNvSpPr txBox="1"/>
          <p:nvPr/>
        </p:nvSpPr>
        <p:spPr>
          <a:xfrm>
            <a:off x="836612" y="6366672"/>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2000-2017. </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1196199697"/>
              </p:ext>
            </p:extLst>
          </p:nvPr>
        </p:nvGraphicFramePr>
        <p:xfrm>
          <a:off x="989012" y="1143001"/>
          <a:ext cx="9390986" cy="510139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379412" y="300111"/>
            <a:ext cx="114300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Lyme disease rates have increased in all five boroughs, but most dramatically in Staten Island. Rates are lowest in the Bronx.</a:t>
            </a:r>
          </a:p>
        </p:txBody>
      </p:sp>
      <p:sp>
        <p:nvSpPr>
          <p:cNvPr id="2" name="TextBox 1"/>
          <p:cNvSpPr txBox="1"/>
          <p:nvPr/>
        </p:nvSpPr>
        <p:spPr>
          <a:xfrm>
            <a:off x="7542212" y="1587260"/>
            <a:ext cx="3979709" cy="830997"/>
          </a:xfrm>
          <a:prstGeom prst="rect">
            <a:avLst/>
          </a:prstGeom>
          <a:noFill/>
        </p:spPr>
        <p:txBody>
          <a:bodyPr wrap="square" rtlCol="0">
            <a:spAutoFit/>
          </a:bodyPr>
          <a:lstStyle/>
          <a:p>
            <a:r>
              <a:rPr lang="en-US" sz="1200" i="1" dirty="0"/>
              <a:t>Lyme disease is caused by a bacterium that is transmitted to humans through the bite of infected </a:t>
            </a:r>
            <a:r>
              <a:rPr lang="en-US" sz="1200" i="1" dirty="0" err="1"/>
              <a:t>backlegged</a:t>
            </a:r>
            <a:r>
              <a:rPr lang="en-US" sz="1200" i="1" dirty="0"/>
              <a:t> ticks. Fever, headache, fatigue, and a skin rash called erythema </a:t>
            </a:r>
            <a:r>
              <a:rPr lang="en-US" sz="1200" i="1" dirty="0" err="1"/>
              <a:t>migrans</a:t>
            </a:r>
            <a:r>
              <a:rPr lang="en-US" sz="1200" i="1" dirty="0"/>
              <a:t> are common symptoms. </a:t>
            </a:r>
          </a:p>
        </p:txBody>
      </p:sp>
    </p:spTree>
    <p:extLst>
      <p:ext uri="{BB962C8B-B14F-4D97-AF65-F5344CB8AC3E}">
        <p14:creationId xmlns:p14="http://schemas.microsoft.com/office/powerpoint/2010/main" val="24813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6963266" cy="5481935"/>
          </a:xfrm>
          <a:prstGeom prst="rect">
            <a:avLst/>
          </a:prstGeom>
        </p:spPr>
      </p:pic>
      <p:sp>
        <p:nvSpPr>
          <p:cNvPr id="3" name="TextBox 2">
            <a:extLst>
              <a:ext uri="{FF2B5EF4-FFF2-40B4-BE49-F238E27FC236}">
                <a16:creationId xmlns:a16="http://schemas.microsoft.com/office/drawing/2014/main" xmlns=""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2017. </a:t>
            </a:r>
          </a:p>
        </p:txBody>
      </p:sp>
      <p:sp>
        <p:nvSpPr>
          <p:cNvPr id="5" name="Title 4">
            <a:extLst>
              <a:ext uri="{FF2B5EF4-FFF2-40B4-BE49-F238E27FC236}">
                <a16:creationId xmlns:a16="http://schemas.microsoft.com/office/drawing/2014/main" xmlns="" id="{4BC54A65-8EBC-4C9C-A1DC-E691A581CF89}"/>
              </a:ext>
            </a:extLst>
          </p:cNvPr>
          <p:cNvSpPr>
            <a:spLocks noGrp="1"/>
          </p:cNvSpPr>
          <p:nvPr>
            <p:ph type="title"/>
          </p:nvPr>
        </p:nvSpPr>
        <p:spPr>
          <a:xfrm>
            <a:off x="0" y="148644"/>
            <a:ext cx="12188825" cy="732508"/>
          </a:xfrm>
        </p:spPr>
        <p:txBody>
          <a:bodyPr/>
          <a:lstStyle/>
          <a:p>
            <a:r>
              <a:rPr lang="en-US" sz="2600" dirty="0"/>
              <a:t>Lyme disease rates are below average in the Bronx except for Kingsbridge and are highest in Northwest Brooklyn, Manhattan and Staten Island</a:t>
            </a:r>
          </a:p>
        </p:txBody>
      </p:sp>
      <p:graphicFrame>
        <p:nvGraphicFramePr>
          <p:cNvPr id="7" name="Chart 6">
            <a:extLst>
              <a:ext uri="{FF2B5EF4-FFF2-40B4-BE49-F238E27FC236}">
                <a16:creationId xmlns:a16="http://schemas.microsoft.com/office/drawing/2014/main" xmlns="" id="{72CCD010-7FA4-4674-9D23-2DAE98FDB67A}"/>
              </a:ext>
            </a:extLst>
          </p:cNvPr>
          <p:cNvGraphicFramePr/>
          <p:nvPr>
            <p:extLst>
              <p:ext uri="{D42A27DB-BD31-4B8C-83A1-F6EECF244321}">
                <p14:modId xmlns:p14="http://schemas.microsoft.com/office/powerpoint/2010/main" val="2749086798"/>
              </p:ext>
            </p:extLst>
          </p:nvPr>
        </p:nvGraphicFramePr>
        <p:xfrm>
          <a:off x="6144524" y="1114046"/>
          <a:ext cx="6019799" cy="54478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Table 34">
            <a:extLst>
              <a:ext uri="{FF2B5EF4-FFF2-40B4-BE49-F238E27FC236}">
                <a16:creationId xmlns:a16="http://schemas.microsoft.com/office/drawing/2014/main" xmlns="" id="{D6FD5509-0F88-4B21-AC8F-4A08DFAA7AF8}"/>
              </a:ext>
            </a:extLst>
          </p:cNvPr>
          <p:cNvGraphicFramePr>
            <a:graphicFrameLocks noGrp="1"/>
          </p:cNvGraphicFramePr>
          <p:nvPr>
            <p:extLst>
              <p:ext uri="{D42A27DB-BD31-4B8C-83A1-F6EECF244321}">
                <p14:modId xmlns:p14="http://schemas.microsoft.com/office/powerpoint/2010/main" val="745262206"/>
              </p:ext>
            </p:extLst>
          </p:nvPr>
        </p:nvGraphicFramePr>
        <p:xfrm>
          <a:off x="531812" y="1298242"/>
          <a:ext cx="1666903" cy="1131097"/>
        </p:xfrm>
        <a:graphic>
          <a:graphicData uri="http://schemas.openxmlformats.org/drawingml/2006/table">
            <a:tbl>
              <a:tblPr>
                <a:tableStyleId>{F2DE63D5-997A-4646-A377-4702673A728D}</a:tableStyleId>
              </a:tblPr>
              <a:tblGrid>
                <a:gridCol w="211688">
                  <a:extLst>
                    <a:ext uri="{9D8B030D-6E8A-4147-A177-3AD203B41FA5}">
                      <a16:colId xmlns:a16="http://schemas.microsoft.com/office/drawing/2014/main" xmlns="" val="20000"/>
                    </a:ext>
                  </a:extLst>
                </a:gridCol>
                <a:gridCol w="1455215">
                  <a:extLst>
                    <a:ext uri="{9D8B030D-6E8A-4147-A177-3AD203B41FA5}">
                      <a16:colId xmlns:a16="http://schemas.microsoft.com/office/drawing/2014/main" xmlns="" val="20001"/>
                    </a:ext>
                  </a:extLst>
                </a:gridCol>
              </a:tblGrid>
              <a:tr h="64344">
                <a:tc>
                  <a:txBody>
                    <a:bodyPr/>
                    <a:lstStyle/>
                    <a:p>
                      <a:pPr algn="r" fontAlgn="b"/>
                      <a:r>
                        <a:rPr lang="en-US" sz="800" b="0" i="0" u="none" strike="noStrike" dirty="0">
                          <a:solidFill>
                            <a:schemeClr val="tx1"/>
                          </a:solidFill>
                          <a:effectLst/>
                          <a:latin typeface="+mn-lt"/>
                        </a:rPr>
                        <a:t>101</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800" b="0" i="0" u="none" strike="noStrike">
                          <a:solidFill>
                            <a:schemeClr val="tx1"/>
                          </a:solidFill>
                          <a:effectLst/>
                          <a:latin typeface="+mn-lt"/>
                        </a:rPr>
                        <a:t>Kingsbridge</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166806">
                <a:tc>
                  <a:txBody>
                    <a:bodyPr/>
                    <a:lstStyle/>
                    <a:p>
                      <a:pPr algn="r" fontAlgn="b"/>
                      <a:r>
                        <a:rPr lang="en-US" sz="800" b="0" i="0" u="none" strike="noStrike" dirty="0">
                          <a:solidFill>
                            <a:schemeClr val="tx1"/>
                          </a:solidFill>
                          <a:effectLst/>
                          <a:latin typeface="+mn-lt"/>
                        </a:rPr>
                        <a:t>102</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Northeast</a:t>
                      </a:r>
                      <a:r>
                        <a:rPr lang="en-US" sz="800" b="0" i="0" u="none" strike="noStrike" baseline="0" dirty="0">
                          <a:solidFill>
                            <a:schemeClr val="tx1"/>
                          </a:solidFill>
                          <a:effectLst/>
                          <a:latin typeface="+mn-lt"/>
                        </a:rPr>
                        <a:t> Bronx</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166806">
                <a:tc>
                  <a:txBody>
                    <a:bodyPr/>
                    <a:lstStyle/>
                    <a:p>
                      <a:pPr algn="r" fontAlgn="b"/>
                      <a:r>
                        <a:rPr lang="en-US" sz="800" b="0" i="0" u="none" strike="noStrike" dirty="0">
                          <a:solidFill>
                            <a:schemeClr val="tx1"/>
                          </a:solidFill>
                          <a:effectLst/>
                          <a:latin typeface="+mn-lt"/>
                        </a:rPr>
                        <a:t>103</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a:solidFill>
                            <a:schemeClr val="tx1"/>
                          </a:solidFill>
                          <a:effectLst/>
                          <a:latin typeface="+mn-lt"/>
                        </a:rPr>
                        <a:t>Fordham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166806">
                <a:tc>
                  <a:txBody>
                    <a:bodyPr/>
                    <a:lstStyle/>
                    <a:p>
                      <a:pPr algn="r" fontAlgn="b"/>
                      <a:r>
                        <a:rPr lang="en-US" sz="800" b="0" i="0" u="none" strike="noStrike" dirty="0">
                          <a:solidFill>
                            <a:schemeClr val="tx1"/>
                          </a:solidFill>
                          <a:effectLst/>
                          <a:latin typeface="+mn-lt"/>
                        </a:rPr>
                        <a:t>104</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Pelham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166806">
                <a:tc>
                  <a:txBody>
                    <a:bodyPr/>
                    <a:lstStyle/>
                    <a:p>
                      <a:pPr algn="r" fontAlgn="b"/>
                      <a:r>
                        <a:rPr lang="en-US" sz="800" b="0" i="0" u="none" strike="noStrike" dirty="0">
                          <a:solidFill>
                            <a:schemeClr val="tx1"/>
                          </a:solidFill>
                          <a:effectLst/>
                          <a:latin typeface="+mn-lt"/>
                        </a:rPr>
                        <a:t>105</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Crotona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166806">
                <a:tc>
                  <a:txBody>
                    <a:bodyPr/>
                    <a:lstStyle/>
                    <a:p>
                      <a:pPr algn="r" fontAlgn="b"/>
                      <a:r>
                        <a:rPr lang="en-US" sz="800" b="0" i="0" u="none" strike="noStrike" dirty="0">
                          <a:solidFill>
                            <a:schemeClr val="tx1"/>
                          </a:solidFill>
                          <a:effectLst/>
                          <a:latin typeface="+mn-lt"/>
                        </a:rPr>
                        <a:t>106</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err="1">
                          <a:solidFill>
                            <a:schemeClr val="tx1"/>
                          </a:solidFill>
                          <a:effectLst/>
                          <a:latin typeface="+mn-lt"/>
                        </a:rPr>
                        <a:t>Morrisania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166806">
                <a:tc>
                  <a:txBody>
                    <a:bodyPr/>
                    <a:lstStyle/>
                    <a:p>
                      <a:pPr algn="r" fontAlgn="b"/>
                      <a:r>
                        <a:rPr lang="en-US" sz="800" b="0" i="0" u="none" strike="noStrike" dirty="0">
                          <a:solidFill>
                            <a:schemeClr val="tx1"/>
                          </a:solidFill>
                          <a:effectLst/>
                          <a:latin typeface="+mn-lt"/>
                        </a:rPr>
                        <a:t>107</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Mott</a:t>
                      </a:r>
                      <a:r>
                        <a:rPr lang="en-US" sz="800" b="0" i="0" u="none" strike="noStrike" baseline="0" dirty="0">
                          <a:solidFill>
                            <a:schemeClr val="tx1"/>
                          </a:solidFill>
                          <a:effectLst/>
                          <a:latin typeface="+mn-lt"/>
                        </a:rPr>
                        <a:t> Haven</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bl>
          </a:graphicData>
        </a:graphic>
      </p:graphicFrame>
      <p:sp>
        <p:nvSpPr>
          <p:cNvPr id="47" name="TextBox 46">
            <a:extLst>
              <a:ext uri="{FF2B5EF4-FFF2-40B4-BE49-F238E27FC236}">
                <a16:creationId xmlns:a16="http://schemas.microsoft.com/office/drawing/2014/main" xmlns="" id="{7D41A4DE-C09C-40FD-8F0D-D542B90311C9}"/>
              </a:ext>
            </a:extLst>
          </p:cNvPr>
          <p:cNvSpPr txBox="1"/>
          <p:nvPr/>
        </p:nvSpPr>
        <p:spPr>
          <a:xfrm>
            <a:off x="4057229" y="1114045"/>
            <a:ext cx="377026" cy="230832"/>
          </a:xfrm>
          <a:prstGeom prst="rect">
            <a:avLst/>
          </a:prstGeom>
          <a:noFill/>
        </p:spPr>
        <p:txBody>
          <a:bodyPr wrap="none" rtlCol="0">
            <a:spAutoFit/>
          </a:bodyPr>
          <a:lstStyle/>
          <a:p>
            <a:r>
              <a:rPr lang="en-US" sz="900" dirty="0">
                <a:solidFill>
                  <a:schemeClr val="bg1"/>
                </a:solidFill>
              </a:rPr>
              <a:t>101</a:t>
            </a:r>
          </a:p>
        </p:txBody>
      </p:sp>
      <p:sp>
        <p:nvSpPr>
          <p:cNvPr id="48" name="TextBox 47">
            <a:extLst>
              <a:ext uri="{FF2B5EF4-FFF2-40B4-BE49-F238E27FC236}">
                <a16:creationId xmlns:a16="http://schemas.microsoft.com/office/drawing/2014/main" xmlns="" id="{EF3A39C3-89E3-490B-A5D1-5C6C8190E035}"/>
              </a:ext>
            </a:extLst>
          </p:cNvPr>
          <p:cNvSpPr txBox="1"/>
          <p:nvPr/>
        </p:nvSpPr>
        <p:spPr>
          <a:xfrm>
            <a:off x="4553857" y="1289342"/>
            <a:ext cx="377026" cy="230832"/>
          </a:xfrm>
          <a:prstGeom prst="rect">
            <a:avLst/>
          </a:prstGeom>
          <a:noFill/>
        </p:spPr>
        <p:txBody>
          <a:bodyPr wrap="none" rtlCol="0">
            <a:spAutoFit/>
          </a:bodyPr>
          <a:lstStyle/>
          <a:p>
            <a:r>
              <a:rPr lang="en-US" sz="900" dirty="0"/>
              <a:t>102</a:t>
            </a:r>
          </a:p>
        </p:txBody>
      </p:sp>
      <p:sp>
        <p:nvSpPr>
          <p:cNvPr id="49" name="TextBox 48">
            <a:extLst>
              <a:ext uri="{FF2B5EF4-FFF2-40B4-BE49-F238E27FC236}">
                <a16:creationId xmlns:a16="http://schemas.microsoft.com/office/drawing/2014/main" xmlns="" id="{CC9DFF22-F2C9-4481-BAE6-52578DF1A0C6}"/>
              </a:ext>
            </a:extLst>
          </p:cNvPr>
          <p:cNvSpPr txBox="1"/>
          <p:nvPr/>
        </p:nvSpPr>
        <p:spPr>
          <a:xfrm>
            <a:off x="4196809" y="1384630"/>
            <a:ext cx="377026" cy="230832"/>
          </a:xfrm>
          <a:prstGeom prst="rect">
            <a:avLst/>
          </a:prstGeom>
          <a:noFill/>
        </p:spPr>
        <p:txBody>
          <a:bodyPr wrap="none" rtlCol="0">
            <a:spAutoFit/>
          </a:bodyPr>
          <a:lstStyle/>
          <a:p>
            <a:r>
              <a:rPr lang="en-US" sz="900" dirty="0"/>
              <a:t>103</a:t>
            </a:r>
          </a:p>
        </p:txBody>
      </p:sp>
      <p:sp>
        <p:nvSpPr>
          <p:cNvPr id="50" name="TextBox 49">
            <a:extLst>
              <a:ext uri="{FF2B5EF4-FFF2-40B4-BE49-F238E27FC236}">
                <a16:creationId xmlns:a16="http://schemas.microsoft.com/office/drawing/2014/main" xmlns="" id="{8B96260C-29EA-4755-A65D-63C2C42EB669}"/>
              </a:ext>
            </a:extLst>
          </p:cNvPr>
          <p:cNvSpPr txBox="1"/>
          <p:nvPr/>
        </p:nvSpPr>
        <p:spPr>
          <a:xfrm>
            <a:off x="4494212" y="1826568"/>
            <a:ext cx="377026" cy="230832"/>
          </a:xfrm>
          <a:prstGeom prst="rect">
            <a:avLst/>
          </a:prstGeom>
          <a:noFill/>
        </p:spPr>
        <p:txBody>
          <a:bodyPr wrap="none" rtlCol="0">
            <a:spAutoFit/>
          </a:bodyPr>
          <a:lstStyle/>
          <a:p>
            <a:r>
              <a:rPr lang="en-US" sz="900" dirty="0"/>
              <a:t>104</a:t>
            </a:r>
          </a:p>
        </p:txBody>
      </p:sp>
      <p:sp>
        <p:nvSpPr>
          <p:cNvPr id="51" name="TextBox 50">
            <a:extLst>
              <a:ext uri="{FF2B5EF4-FFF2-40B4-BE49-F238E27FC236}">
                <a16:creationId xmlns:a16="http://schemas.microsoft.com/office/drawing/2014/main" xmlns="" id="{209B7380-8143-48B9-A84C-BDE500F1DE1A}"/>
              </a:ext>
            </a:extLst>
          </p:cNvPr>
          <p:cNvSpPr txBox="1"/>
          <p:nvPr/>
        </p:nvSpPr>
        <p:spPr>
          <a:xfrm>
            <a:off x="4037012" y="1676400"/>
            <a:ext cx="377026" cy="230832"/>
          </a:xfrm>
          <a:prstGeom prst="rect">
            <a:avLst/>
          </a:prstGeom>
          <a:noFill/>
        </p:spPr>
        <p:txBody>
          <a:bodyPr wrap="none" rtlCol="0">
            <a:spAutoFit/>
          </a:bodyPr>
          <a:lstStyle/>
          <a:p>
            <a:r>
              <a:rPr lang="en-US" sz="900" dirty="0"/>
              <a:t>105</a:t>
            </a:r>
          </a:p>
        </p:txBody>
      </p:sp>
      <p:sp>
        <p:nvSpPr>
          <p:cNvPr id="52" name="TextBox 51">
            <a:extLst>
              <a:ext uri="{FF2B5EF4-FFF2-40B4-BE49-F238E27FC236}">
                <a16:creationId xmlns:a16="http://schemas.microsoft.com/office/drawing/2014/main" xmlns="" id="{62B87364-4348-4116-82D8-6E8F7300E5A1}"/>
              </a:ext>
            </a:extLst>
          </p:cNvPr>
          <p:cNvSpPr txBox="1"/>
          <p:nvPr/>
        </p:nvSpPr>
        <p:spPr>
          <a:xfrm>
            <a:off x="3882635" y="1902768"/>
            <a:ext cx="377026" cy="230832"/>
          </a:xfrm>
          <a:prstGeom prst="rect">
            <a:avLst/>
          </a:prstGeom>
          <a:noFill/>
        </p:spPr>
        <p:txBody>
          <a:bodyPr wrap="none" rtlCol="0">
            <a:spAutoFit/>
          </a:bodyPr>
          <a:lstStyle/>
          <a:p>
            <a:r>
              <a:rPr lang="en-US" sz="900" dirty="0"/>
              <a:t>106</a:t>
            </a:r>
          </a:p>
        </p:txBody>
      </p:sp>
      <p:sp>
        <p:nvSpPr>
          <p:cNvPr id="53" name="TextBox 52">
            <a:extLst>
              <a:ext uri="{FF2B5EF4-FFF2-40B4-BE49-F238E27FC236}">
                <a16:creationId xmlns:a16="http://schemas.microsoft.com/office/drawing/2014/main" xmlns="" id="{EF3A39C3-89E3-490B-A5D1-5C6C8190E035}"/>
              </a:ext>
            </a:extLst>
          </p:cNvPr>
          <p:cNvSpPr txBox="1"/>
          <p:nvPr/>
        </p:nvSpPr>
        <p:spPr>
          <a:xfrm>
            <a:off x="4057229" y="2059800"/>
            <a:ext cx="377026" cy="230832"/>
          </a:xfrm>
          <a:prstGeom prst="rect">
            <a:avLst/>
          </a:prstGeom>
          <a:noFill/>
        </p:spPr>
        <p:txBody>
          <a:bodyPr wrap="none" rtlCol="0">
            <a:spAutoFit/>
          </a:bodyPr>
          <a:lstStyle/>
          <a:p>
            <a:r>
              <a:rPr lang="en-US" sz="900" dirty="0"/>
              <a:t>107</a:t>
            </a:r>
          </a:p>
        </p:txBody>
      </p:sp>
    </p:spTree>
    <p:extLst>
      <p:ext uri="{BB962C8B-B14F-4D97-AF65-F5344CB8AC3E}">
        <p14:creationId xmlns:p14="http://schemas.microsoft.com/office/powerpoint/2010/main" val="3159052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1973" y="2327457"/>
            <a:ext cx="8122877" cy="1274195"/>
          </a:xfrm>
        </p:spPr>
        <p:txBody>
          <a:bodyPr/>
          <a:lstStyle/>
          <a:p>
            <a:pPr algn="l"/>
            <a:r>
              <a:rPr lang="en-US" dirty="0"/>
              <a:t>Other Communicable Diseases</a:t>
            </a:r>
          </a:p>
        </p:txBody>
      </p:sp>
      <p:sp>
        <p:nvSpPr>
          <p:cNvPr id="4" name="TextBox 3">
            <a:extLst>
              <a:ext uri="{FF2B5EF4-FFF2-40B4-BE49-F238E27FC236}">
                <a16:creationId xmlns:a16="http://schemas.microsoft.com/office/drawing/2014/main" xmlns="" id="{29AD2335-3C6C-45DA-AABD-46A1B79F6904}"/>
              </a:ext>
            </a:extLst>
          </p:cNvPr>
          <p:cNvSpPr txBox="1"/>
          <p:nvPr/>
        </p:nvSpPr>
        <p:spPr>
          <a:xfrm>
            <a:off x="781973" y="5029200"/>
            <a:ext cx="7239000" cy="584775"/>
          </a:xfrm>
          <a:prstGeom prst="rect">
            <a:avLst/>
          </a:prstGeom>
          <a:noFill/>
        </p:spPr>
        <p:txBody>
          <a:bodyPr wrap="square" rtlCol="0" anchor="ctr">
            <a:spAutoFit/>
          </a:bodyPr>
          <a:lstStyle/>
          <a:p>
            <a:r>
              <a:rPr lang="en-US" sz="1600" dirty="0"/>
              <a:t>Data note: All data are reported by labs and are not a measure of true incidence in the population as not all people seek care or are tested. </a:t>
            </a:r>
          </a:p>
        </p:txBody>
      </p:sp>
    </p:spTree>
    <p:extLst>
      <p:ext uri="{BB962C8B-B14F-4D97-AF65-F5344CB8AC3E}">
        <p14:creationId xmlns:p14="http://schemas.microsoft.com/office/powerpoint/2010/main" val="979437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2527" y="228600"/>
            <a:ext cx="11123771" cy="830997"/>
          </a:xfrm>
        </p:spPr>
        <p:txBody>
          <a:bodyPr/>
          <a:lstStyle/>
          <a:p>
            <a:r>
              <a:rPr lang="en-US" dirty="0"/>
              <a:t>For all boroughs, rates of new TB infections have declined. In the Bronx, the rate has decreased by 55%</a:t>
            </a:r>
          </a:p>
        </p:txBody>
      </p:sp>
      <p:graphicFrame>
        <p:nvGraphicFramePr>
          <p:cNvPr id="6" name="Chart 5"/>
          <p:cNvGraphicFramePr/>
          <p:nvPr>
            <p:extLst>
              <p:ext uri="{D42A27DB-BD31-4B8C-83A1-F6EECF244321}">
                <p14:modId xmlns:p14="http://schemas.microsoft.com/office/powerpoint/2010/main" val="964069353"/>
              </p:ext>
            </p:extLst>
          </p:nvPr>
        </p:nvGraphicFramePr>
        <p:xfrm>
          <a:off x="1446212" y="1295400"/>
          <a:ext cx="8125883" cy="484222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65212" y="6400800"/>
            <a:ext cx="8763000" cy="276999"/>
          </a:xfrm>
          <a:prstGeom prst="rect">
            <a:avLst/>
          </a:prstGeom>
          <a:noFill/>
        </p:spPr>
        <p:txBody>
          <a:bodyPr wrap="square" rtlCol="0">
            <a:spAutoFit/>
          </a:bodyPr>
          <a:lstStyle/>
          <a:p>
            <a:r>
              <a:rPr lang="en-US" sz="1200" dirty="0"/>
              <a:t>Data source: New York City Department of Health and Mental Hygiene Tuberculosis Surveillance Data, 2001-2017.   </a:t>
            </a:r>
          </a:p>
        </p:txBody>
      </p:sp>
      <p:sp>
        <p:nvSpPr>
          <p:cNvPr id="2" name="TextBox 1"/>
          <p:cNvSpPr txBox="1"/>
          <p:nvPr/>
        </p:nvSpPr>
        <p:spPr>
          <a:xfrm>
            <a:off x="5942012" y="1905000"/>
            <a:ext cx="5791200" cy="1015663"/>
          </a:xfrm>
          <a:prstGeom prst="rect">
            <a:avLst/>
          </a:prstGeom>
          <a:noFill/>
        </p:spPr>
        <p:txBody>
          <a:bodyPr wrap="square" rtlCol="0">
            <a:spAutoFit/>
          </a:bodyPr>
          <a:lstStyle/>
          <a:p>
            <a:r>
              <a:rPr lang="en-US" sz="1200" i="1" dirty="0"/>
              <a:t>TB is a disease caused by bacteria that are transmitted from person to person through tiny droplets released into the air via coughs and sneezes. The bacteria typically attack the lungs, but they can also affect other parts of the body. Many TB strains resist the drugs most used to treat the disease. People with active TB must take several types of medications for many months to eradicate the infection.  </a:t>
            </a:r>
          </a:p>
        </p:txBody>
      </p:sp>
    </p:spTree>
    <p:extLst>
      <p:ext uri="{BB962C8B-B14F-4D97-AF65-F5344CB8AC3E}">
        <p14:creationId xmlns:p14="http://schemas.microsoft.com/office/powerpoint/2010/main" val="2463609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812" y="887472"/>
            <a:ext cx="6291233" cy="5302989"/>
          </a:xfrm>
          <a:prstGeom prst="rect">
            <a:avLst/>
          </a:prstGeom>
        </p:spPr>
      </p:pic>
      <p:sp>
        <p:nvSpPr>
          <p:cNvPr id="4" name="Title 3"/>
          <p:cNvSpPr>
            <a:spLocks noGrp="1"/>
          </p:cNvSpPr>
          <p:nvPr>
            <p:ph type="title"/>
          </p:nvPr>
        </p:nvSpPr>
        <p:spPr>
          <a:xfrm>
            <a:off x="76994" y="234304"/>
            <a:ext cx="12034837" cy="461665"/>
          </a:xfrm>
        </p:spPr>
        <p:txBody>
          <a:bodyPr/>
          <a:lstStyle/>
          <a:p>
            <a:r>
              <a:rPr lang="en-US" dirty="0"/>
              <a:t>TB rates are about average in the Bronx and highest in Queens</a:t>
            </a:r>
          </a:p>
        </p:txBody>
      </p:sp>
      <p:graphicFrame>
        <p:nvGraphicFramePr>
          <p:cNvPr id="6" name="Chart 5"/>
          <p:cNvGraphicFramePr/>
          <p:nvPr>
            <p:extLst>
              <p:ext uri="{D42A27DB-BD31-4B8C-83A1-F6EECF244321}">
                <p14:modId xmlns:p14="http://schemas.microsoft.com/office/powerpoint/2010/main" val="1793679079"/>
              </p:ext>
            </p:extLst>
          </p:nvPr>
        </p:nvGraphicFramePr>
        <p:xfrm>
          <a:off x="608012" y="1524000"/>
          <a:ext cx="5029200" cy="4766028"/>
        </p:xfrm>
        <a:graphic>
          <a:graphicData uri="http://schemas.openxmlformats.org/drawingml/2006/chart">
            <c:chart xmlns:c="http://schemas.openxmlformats.org/drawingml/2006/chart" xmlns:r="http://schemas.openxmlformats.org/officeDocument/2006/relationships" r:id="rId4"/>
          </a:graphicData>
        </a:graphic>
      </p:graphicFrame>
      <p:sp>
        <p:nvSpPr>
          <p:cNvPr id="7" name="AutoShape 2" descr="Choropleth map of r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Choropleth map of ra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4738979" y="637815"/>
            <a:ext cx="4069779" cy="1524000"/>
            <a:chOff x="4537644" y="533400"/>
            <a:chExt cx="4069779" cy="1524000"/>
          </a:xfrm>
        </p:grpSpPr>
        <p:graphicFrame>
          <p:nvGraphicFramePr>
            <p:cNvPr id="10" name="Chart 9"/>
            <p:cNvGraphicFramePr/>
            <p:nvPr>
              <p:extLst>
                <p:ext uri="{D42A27DB-BD31-4B8C-83A1-F6EECF244321}">
                  <p14:modId xmlns:p14="http://schemas.microsoft.com/office/powerpoint/2010/main" val="2032025260"/>
                </p:ext>
              </p:extLst>
            </p:nvPr>
          </p:nvGraphicFramePr>
          <p:xfrm>
            <a:off x="5001682" y="533400"/>
            <a:ext cx="3605741" cy="152400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4537644" y="1399884"/>
              <a:ext cx="1066800" cy="276999"/>
            </a:xfrm>
            <a:prstGeom prst="rect">
              <a:avLst/>
            </a:prstGeom>
            <a:noFill/>
          </p:spPr>
          <p:txBody>
            <a:bodyPr wrap="square" rtlCol="0">
              <a:spAutoFit/>
            </a:bodyPr>
            <a:lstStyle/>
            <a:p>
              <a:pPr algn="ctr"/>
              <a:r>
                <a:rPr lang="en-US" sz="1200" b="1" i="1" dirty="0">
                  <a:solidFill>
                    <a:schemeClr val="accent4"/>
                  </a:solidFill>
                </a:rPr>
                <a:t>NYC Overall</a:t>
              </a:r>
            </a:p>
          </p:txBody>
        </p:sp>
      </p:grpSp>
      <p:sp>
        <p:nvSpPr>
          <p:cNvPr id="20" name="TextBox 19"/>
          <p:cNvSpPr txBox="1"/>
          <p:nvPr/>
        </p:nvSpPr>
        <p:spPr>
          <a:xfrm>
            <a:off x="1065212" y="6400800"/>
            <a:ext cx="8763000" cy="276999"/>
          </a:xfrm>
          <a:prstGeom prst="rect">
            <a:avLst/>
          </a:prstGeom>
          <a:noFill/>
        </p:spPr>
        <p:txBody>
          <a:bodyPr wrap="square" rtlCol="0">
            <a:spAutoFit/>
          </a:bodyPr>
          <a:lstStyle/>
          <a:p>
            <a:r>
              <a:rPr lang="en-US" sz="1200" dirty="0"/>
              <a:t>Data source: New York City Department of Health and Mental Hygiene Tuberculosis Surveillance Data, 2017. </a:t>
            </a:r>
          </a:p>
        </p:txBody>
      </p:sp>
      <p:sp>
        <p:nvSpPr>
          <p:cNvPr id="2" name="AutoShape 2" descr="Choropleth map of rat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horopleth map of rat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6626772" y="893646"/>
            <a:ext cx="1905000" cy="461665"/>
          </a:xfrm>
          <a:prstGeom prst="rect">
            <a:avLst/>
          </a:prstGeom>
          <a:noFill/>
        </p:spPr>
        <p:txBody>
          <a:bodyPr wrap="square" rtlCol="0">
            <a:spAutoFit/>
          </a:bodyPr>
          <a:lstStyle/>
          <a:p>
            <a:pPr algn="ctr"/>
            <a:r>
              <a:rPr lang="en-US" sz="1200" b="1" i="1" dirty="0">
                <a:solidFill>
                  <a:schemeClr val="accent6"/>
                </a:solidFill>
              </a:rPr>
              <a:t>Orange indicates Bronx community districts</a:t>
            </a:r>
          </a:p>
        </p:txBody>
      </p:sp>
      <p:sp>
        <p:nvSpPr>
          <p:cNvPr id="15" name="TextBox 14"/>
          <p:cNvSpPr txBox="1"/>
          <p:nvPr/>
        </p:nvSpPr>
        <p:spPr>
          <a:xfrm>
            <a:off x="9585803" y="1115883"/>
            <a:ext cx="381000" cy="200055"/>
          </a:xfrm>
          <a:prstGeom prst="rect">
            <a:avLst/>
          </a:prstGeom>
          <a:noFill/>
        </p:spPr>
        <p:txBody>
          <a:bodyPr wrap="square" rtlCol="0">
            <a:spAutoFit/>
          </a:bodyPr>
          <a:lstStyle/>
          <a:p>
            <a:r>
              <a:rPr lang="en-US" sz="700" dirty="0">
                <a:latin typeface="+mj-lt"/>
              </a:rPr>
              <a:t>101</a:t>
            </a:r>
          </a:p>
        </p:txBody>
      </p:sp>
      <p:sp>
        <p:nvSpPr>
          <p:cNvPr id="16" name="TextBox 15"/>
          <p:cNvSpPr txBox="1"/>
          <p:nvPr/>
        </p:nvSpPr>
        <p:spPr>
          <a:xfrm>
            <a:off x="10043003" y="1344483"/>
            <a:ext cx="381000" cy="200055"/>
          </a:xfrm>
          <a:prstGeom prst="rect">
            <a:avLst/>
          </a:prstGeom>
          <a:noFill/>
        </p:spPr>
        <p:txBody>
          <a:bodyPr wrap="square" rtlCol="0">
            <a:spAutoFit/>
          </a:bodyPr>
          <a:lstStyle/>
          <a:p>
            <a:r>
              <a:rPr lang="en-US" sz="700" dirty="0">
                <a:latin typeface="+mj-lt"/>
              </a:rPr>
              <a:t>102</a:t>
            </a:r>
          </a:p>
        </p:txBody>
      </p:sp>
      <p:sp>
        <p:nvSpPr>
          <p:cNvPr id="18" name="TextBox 17"/>
          <p:cNvSpPr txBox="1"/>
          <p:nvPr/>
        </p:nvSpPr>
        <p:spPr>
          <a:xfrm>
            <a:off x="9738203" y="1444510"/>
            <a:ext cx="381000" cy="200055"/>
          </a:xfrm>
          <a:prstGeom prst="rect">
            <a:avLst/>
          </a:prstGeom>
          <a:noFill/>
        </p:spPr>
        <p:txBody>
          <a:bodyPr wrap="square" rtlCol="0">
            <a:spAutoFit/>
          </a:bodyPr>
          <a:lstStyle/>
          <a:p>
            <a:r>
              <a:rPr lang="en-US" sz="700" dirty="0">
                <a:solidFill>
                  <a:schemeClr val="bg1"/>
                </a:solidFill>
                <a:latin typeface="+mj-lt"/>
              </a:rPr>
              <a:t>103</a:t>
            </a:r>
          </a:p>
        </p:txBody>
      </p:sp>
      <p:sp>
        <p:nvSpPr>
          <p:cNvPr id="21" name="TextBox 20"/>
          <p:cNvSpPr txBox="1"/>
          <p:nvPr/>
        </p:nvSpPr>
        <p:spPr>
          <a:xfrm>
            <a:off x="10043003" y="1805023"/>
            <a:ext cx="381000" cy="200055"/>
          </a:xfrm>
          <a:prstGeom prst="rect">
            <a:avLst/>
          </a:prstGeom>
          <a:noFill/>
        </p:spPr>
        <p:txBody>
          <a:bodyPr wrap="square" rtlCol="0">
            <a:spAutoFit/>
          </a:bodyPr>
          <a:lstStyle/>
          <a:p>
            <a:r>
              <a:rPr lang="en-US" sz="700" dirty="0">
                <a:solidFill>
                  <a:schemeClr val="bg1"/>
                </a:solidFill>
                <a:latin typeface="+mj-lt"/>
              </a:rPr>
              <a:t>104</a:t>
            </a:r>
          </a:p>
        </p:txBody>
      </p:sp>
      <p:sp>
        <p:nvSpPr>
          <p:cNvPr id="22" name="TextBox 21"/>
          <p:cNvSpPr txBox="1"/>
          <p:nvPr/>
        </p:nvSpPr>
        <p:spPr>
          <a:xfrm>
            <a:off x="9402191" y="1877883"/>
            <a:ext cx="381000" cy="200055"/>
          </a:xfrm>
          <a:prstGeom prst="rect">
            <a:avLst/>
          </a:prstGeom>
          <a:noFill/>
        </p:spPr>
        <p:txBody>
          <a:bodyPr wrap="square" rtlCol="0">
            <a:spAutoFit/>
          </a:bodyPr>
          <a:lstStyle/>
          <a:p>
            <a:r>
              <a:rPr lang="en-US" sz="700" dirty="0">
                <a:solidFill>
                  <a:schemeClr val="bg1"/>
                </a:solidFill>
                <a:latin typeface="+mj-lt"/>
              </a:rPr>
              <a:t>106</a:t>
            </a:r>
          </a:p>
        </p:txBody>
      </p:sp>
      <p:sp>
        <p:nvSpPr>
          <p:cNvPr id="23" name="TextBox 22"/>
          <p:cNvSpPr txBox="1"/>
          <p:nvPr/>
        </p:nvSpPr>
        <p:spPr>
          <a:xfrm>
            <a:off x="9599612" y="2085945"/>
            <a:ext cx="381000" cy="200055"/>
          </a:xfrm>
          <a:prstGeom prst="rect">
            <a:avLst/>
          </a:prstGeom>
          <a:noFill/>
        </p:spPr>
        <p:txBody>
          <a:bodyPr wrap="square" rtlCol="0">
            <a:spAutoFit/>
          </a:bodyPr>
          <a:lstStyle/>
          <a:p>
            <a:r>
              <a:rPr lang="en-US" sz="700" dirty="0">
                <a:solidFill>
                  <a:schemeClr val="bg1"/>
                </a:solidFill>
                <a:latin typeface="+mj-lt"/>
              </a:rPr>
              <a:t>107</a:t>
            </a:r>
          </a:p>
        </p:txBody>
      </p:sp>
      <p:sp>
        <p:nvSpPr>
          <p:cNvPr id="24" name="TextBox 23"/>
          <p:cNvSpPr txBox="1"/>
          <p:nvPr/>
        </p:nvSpPr>
        <p:spPr>
          <a:xfrm>
            <a:off x="9585803" y="1716298"/>
            <a:ext cx="381000" cy="200055"/>
          </a:xfrm>
          <a:prstGeom prst="rect">
            <a:avLst/>
          </a:prstGeom>
          <a:noFill/>
        </p:spPr>
        <p:txBody>
          <a:bodyPr wrap="square" rtlCol="0">
            <a:spAutoFit/>
          </a:bodyPr>
          <a:lstStyle/>
          <a:p>
            <a:r>
              <a:rPr lang="en-US" sz="700" dirty="0">
                <a:solidFill>
                  <a:schemeClr val="bg1"/>
                </a:solidFill>
                <a:latin typeface="+mj-lt"/>
              </a:rPr>
              <a:t>105</a:t>
            </a:r>
          </a:p>
        </p:txBody>
      </p:sp>
    </p:spTree>
    <p:extLst>
      <p:ext uri="{BB962C8B-B14F-4D97-AF65-F5344CB8AC3E}">
        <p14:creationId xmlns:p14="http://schemas.microsoft.com/office/powerpoint/2010/main" val="4223940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609440" y="307703"/>
            <a:ext cx="10969943" cy="830997"/>
          </a:xfrm>
        </p:spPr>
        <p:txBody>
          <a:bodyPr/>
          <a:lstStyle/>
          <a:p>
            <a:r>
              <a:rPr lang="en-US" dirty="0"/>
              <a:t>In the Bronx, TB rates are highest for those who are 20-29 year old, male, and Asian/Pacific Islander</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2630145227"/>
              </p:ext>
            </p:extLst>
          </p:nvPr>
        </p:nvGraphicFramePr>
        <p:xfrm>
          <a:off x="455612" y="1447800"/>
          <a:ext cx="10437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8D7D02C2-F781-43B2-9012-3D32542CEBE6}"/>
              </a:ext>
            </a:extLst>
          </p:cNvPr>
          <p:cNvSpPr txBox="1"/>
          <p:nvPr/>
        </p:nvSpPr>
        <p:spPr>
          <a:xfrm>
            <a:off x="836612" y="6366672"/>
            <a:ext cx="9073406" cy="461665"/>
          </a:xfrm>
          <a:prstGeom prst="rect">
            <a:avLst/>
          </a:prstGeom>
          <a:noFill/>
        </p:spPr>
        <p:txBody>
          <a:bodyPr wrap="square" rtlCol="0">
            <a:spAutoFit/>
          </a:bodyPr>
          <a:lstStyle/>
          <a:p>
            <a:r>
              <a:rPr lang="en-US" sz="1200" dirty="0"/>
              <a:t>Data source: New York City Department of Health and Mental Hygiene Tuberculosis Surveillance Data, 2017. </a:t>
            </a:r>
          </a:p>
          <a:p>
            <a:r>
              <a:rPr lang="en-US" sz="1200" dirty="0"/>
              <a:t>  </a:t>
            </a:r>
          </a:p>
        </p:txBody>
      </p:sp>
    </p:spTree>
    <p:extLst>
      <p:ext uri="{BB962C8B-B14F-4D97-AF65-F5344CB8AC3E}">
        <p14:creationId xmlns:p14="http://schemas.microsoft.com/office/powerpoint/2010/main" val="3775434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D630B1-1F59-453F-8C06-D744416C5FBE}"/>
              </a:ext>
            </a:extLst>
          </p:cNvPr>
          <p:cNvSpPr txBox="1"/>
          <p:nvPr/>
        </p:nvSpPr>
        <p:spPr>
          <a:xfrm>
            <a:off x="836612" y="6366672"/>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2006-2017. </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4082782613"/>
              </p:ext>
            </p:extLst>
          </p:nvPr>
        </p:nvGraphicFramePr>
        <p:xfrm>
          <a:off x="836612" y="1143001"/>
          <a:ext cx="9543386" cy="510139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227012" y="300111"/>
            <a:ext cx="117348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The chronic hepatitis B rate has remained stable in the Bronx, but declined in Brooklyn, Manhattan and Queens</a:t>
            </a:r>
          </a:p>
        </p:txBody>
      </p:sp>
      <p:sp>
        <p:nvSpPr>
          <p:cNvPr id="2" name="TextBox 1"/>
          <p:cNvSpPr txBox="1"/>
          <p:nvPr/>
        </p:nvSpPr>
        <p:spPr>
          <a:xfrm>
            <a:off x="6018212" y="1523999"/>
            <a:ext cx="4495800" cy="1015663"/>
          </a:xfrm>
          <a:prstGeom prst="rect">
            <a:avLst/>
          </a:prstGeom>
          <a:noFill/>
        </p:spPr>
        <p:txBody>
          <a:bodyPr wrap="square" rtlCol="0">
            <a:spAutoFit/>
          </a:bodyPr>
          <a:lstStyle/>
          <a:p>
            <a:r>
              <a:rPr lang="en-US" sz="1200" i="1" dirty="0"/>
              <a:t>Hepatitis B is a liver infection caused by the hepatitis B virus. It is transmitted when people come in contact with the blood, open sores, or body fluids of someone who has the virus. Having chronic hepatitis B increases the risk of developing liver failure, liver cancer or cirrhosis. </a:t>
            </a:r>
          </a:p>
        </p:txBody>
      </p:sp>
    </p:spTree>
    <p:extLst>
      <p:ext uri="{BB962C8B-B14F-4D97-AF65-F5344CB8AC3E}">
        <p14:creationId xmlns:p14="http://schemas.microsoft.com/office/powerpoint/2010/main" val="3962577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D630B1-1F59-453F-8C06-D744416C5FBE}"/>
              </a:ext>
            </a:extLst>
          </p:cNvPr>
          <p:cNvSpPr txBox="1"/>
          <p:nvPr/>
        </p:nvSpPr>
        <p:spPr>
          <a:xfrm>
            <a:off x="836612" y="6366672"/>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2000-2017. </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1449548660"/>
              </p:ext>
            </p:extLst>
          </p:nvPr>
        </p:nvGraphicFramePr>
        <p:xfrm>
          <a:off x="912812" y="1143000"/>
          <a:ext cx="9448800" cy="519509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821029" y="381000"/>
            <a:ext cx="10546767" cy="437043"/>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Overall, salmonella rates have declined in all five boroughs</a:t>
            </a:r>
          </a:p>
        </p:txBody>
      </p:sp>
      <p:sp>
        <p:nvSpPr>
          <p:cNvPr id="2" name="TextBox 1"/>
          <p:cNvSpPr txBox="1"/>
          <p:nvPr/>
        </p:nvSpPr>
        <p:spPr>
          <a:xfrm>
            <a:off x="8075612" y="1524000"/>
            <a:ext cx="4038600" cy="1384995"/>
          </a:xfrm>
          <a:prstGeom prst="rect">
            <a:avLst/>
          </a:prstGeom>
          <a:noFill/>
        </p:spPr>
        <p:txBody>
          <a:bodyPr wrap="square" rtlCol="0">
            <a:spAutoFit/>
          </a:bodyPr>
          <a:lstStyle/>
          <a:p>
            <a:r>
              <a:rPr lang="en-US" sz="1200" i="1" dirty="0"/>
              <a:t>Salmonella is a group of bacteria that is one of the most common causes of food poisoning in the U.S. Most infected people develop diarrhea, fever, and abdominal cramps 12 to 72 hours after infection. The illness typically lasts 4 to 7 days, and most people recover without treatment. However, in some people, the diarrhea may be so severe that they need to be hospitalized. </a:t>
            </a:r>
          </a:p>
        </p:txBody>
      </p:sp>
    </p:spTree>
    <p:extLst>
      <p:ext uri="{BB962C8B-B14F-4D97-AF65-F5344CB8AC3E}">
        <p14:creationId xmlns:p14="http://schemas.microsoft.com/office/powerpoint/2010/main" val="2848157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7068272" cy="5405735"/>
          </a:xfrm>
          <a:prstGeom prst="rect">
            <a:avLst/>
          </a:prstGeom>
        </p:spPr>
      </p:pic>
      <p:sp>
        <p:nvSpPr>
          <p:cNvPr id="3" name="TextBox 2">
            <a:extLst>
              <a:ext uri="{FF2B5EF4-FFF2-40B4-BE49-F238E27FC236}">
                <a16:creationId xmlns:a16="http://schemas.microsoft.com/office/drawing/2014/main" xmlns=""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2017. </a:t>
            </a:r>
          </a:p>
        </p:txBody>
      </p:sp>
      <p:sp>
        <p:nvSpPr>
          <p:cNvPr id="5" name="Title 4">
            <a:extLst>
              <a:ext uri="{FF2B5EF4-FFF2-40B4-BE49-F238E27FC236}">
                <a16:creationId xmlns:a16="http://schemas.microsoft.com/office/drawing/2014/main" xmlns="" id="{4BC54A65-8EBC-4C9C-A1DC-E691A581CF89}"/>
              </a:ext>
            </a:extLst>
          </p:cNvPr>
          <p:cNvSpPr>
            <a:spLocks noGrp="1"/>
          </p:cNvSpPr>
          <p:nvPr>
            <p:ph type="title"/>
          </p:nvPr>
        </p:nvSpPr>
        <p:spPr>
          <a:xfrm>
            <a:off x="609441" y="132262"/>
            <a:ext cx="10969943" cy="781752"/>
          </a:xfrm>
        </p:spPr>
        <p:txBody>
          <a:bodyPr/>
          <a:lstStyle/>
          <a:p>
            <a:r>
              <a:rPr lang="en-US" sz="2800" dirty="0"/>
              <a:t>Chronic hepatitis B rates are about average in the Bronx, and highest in Queens, Southwest Brooklyn, and Lower Manhattan</a:t>
            </a:r>
          </a:p>
        </p:txBody>
      </p:sp>
      <p:graphicFrame>
        <p:nvGraphicFramePr>
          <p:cNvPr id="7" name="Chart 6">
            <a:extLst>
              <a:ext uri="{FF2B5EF4-FFF2-40B4-BE49-F238E27FC236}">
                <a16:creationId xmlns:a16="http://schemas.microsoft.com/office/drawing/2014/main" xmlns="" id="{72CCD010-7FA4-4674-9D23-2DAE98FDB67A}"/>
              </a:ext>
            </a:extLst>
          </p:cNvPr>
          <p:cNvGraphicFramePr/>
          <p:nvPr>
            <p:extLst>
              <p:ext uri="{D42A27DB-BD31-4B8C-83A1-F6EECF244321}">
                <p14:modId xmlns:p14="http://schemas.microsoft.com/office/powerpoint/2010/main" val="3182979170"/>
              </p:ext>
            </p:extLst>
          </p:nvPr>
        </p:nvGraphicFramePr>
        <p:xfrm>
          <a:off x="6222077" y="1380254"/>
          <a:ext cx="5942246" cy="51816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Table 34">
            <a:extLst>
              <a:ext uri="{FF2B5EF4-FFF2-40B4-BE49-F238E27FC236}">
                <a16:creationId xmlns:a16="http://schemas.microsoft.com/office/drawing/2014/main" xmlns="" id="{32497413-12AA-424C-9D4E-510986E1A05C}"/>
              </a:ext>
            </a:extLst>
          </p:cNvPr>
          <p:cNvGraphicFramePr>
            <a:graphicFrameLocks noGrp="1"/>
          </p:cNvGraphicFramePr>
          <p:nvPr>
            <p:extLst>
              <p:ext uri="{D42A27DB-BD31-4B8C-83A1-F6EECF244321}">
                <p14:modId xmlns:p14="http://schemas.microsoft.com/office/powerpoint/2010/main" val="925500486"/>
              </p:ext>
            </p:extLst>
          </p:nvPr>
        </p:nvGraphicFramePr>
        <p:xfrm>
          <a:off x="531812" y="1298242"/>
          <a:ext cx="1666903" cy="1131097"/>
        </p:xfrm>
        <a:graphic>
          <a:graphicData uri="http://schemas.openxmlformats.org/drawingml/2006/table">
            <a:tbl>
              <a:tblPr>
                <a:tableStyleId>{F2DE63D5-997A-4646-A377-4702673A728D}</a:tableStyleId>
              </a:tblPr>
              <a:tblGrid>
                <a:gridCol w="211688">
                  <a:extLst>
                    <a:ext uri="{9D8B030D-6E8A-4147-A177-3AD203B41FA5}">
                      <a16:colId xmlns:a16="http://schemas.microsoft.com/office/drawing/2014/main" xmlns="" val="20000"/>
                    </a:ext>
                  </a:extLst>
                </a:gridCol>
                <a:gridCol w="1455215">
                  <a:extLst>
                    <a:ext uri="{9D8B030D-6E8A-4147-A177-3AD203B41FA5}">
                      <a16:colId xmlns:a16="http://schemas.microsoft.com/office/drawing/2014/main" xmlns="" val="20001"/>
                    </a:ext>
                  </a:extLst>
                </a:gridCol>
              </a:tblGrid>
              <a:tr h="64344">
                <a:tc>
                  <a:txBody>
                    <a:bodyPr/>
                    <a:lstStyle/>
                    <a:p>
                      <a:pPr algn="r" fontAlgn="b"/>
                      <a:r>
                        <a:rPr lang="en-US" sz="800" b="0" i="0" u="none" strike="noStrike" dirty="0">
                          <a:solidFill>
                            <a:schemeClr val="tx1"/>
                          </a:solidFill>
                          <a:effectLst/>
                          <a:latin typeface="+mn-lt"/>
                        </a:rPr>
                        <a:t>101</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800" b="0" i="0" u="none" strike="noStrike">
                          <a:solidFill>
                            <a:schemeClr val="tx1"/>
                          </a:solidFill>
                          <a:effectLst/>
                          <a:latin typeface="+mn-lt"/>
                        </a:rPr>
                        <a:t>Kingsbridge</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166806">
                <a:tc>
                  <a:txBody>
                    <a:bodyPr/>
                    <a:lstStyle/>
                    <a:p>
                      <a:pPr algn="r" fontAlgn="b"/>
                      <a:r>
                        <a:rPr lang="en-US" sz="800" b="0" i="0" u="none" strike="noStrike" dirty="0">
                          <a:solidFill>
                            <a:schemeClr val="tx1"/>
                          </a:solidFill>
                          <a:effectLst/>
                          <a:latin typeface="+mn-lt"/>
                        </a:rPr>
                        <a:t>102</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Northeast</a:t>
                      </a:r>
                      <a:r>
                        <a:rPr lang="en-US" sz="800" b="0" i="0" u="none" strike="noStrike" baseline="0" dirty="0">
                          <a:solidFill>
                            <a:schemeClr val="tx1"/>
                          </a:solidFill>
                          <a:effectLst/>
                          <a:latin typeface="+mn-lt"/>
                        </a:rPr>
                        <a:t> Bronx</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166806">
                <a:tc>
                  <a:txBody>
                    <a:bodyPr/>
                    <a:lstStyle/>
                    <a:p>
                      <a:pPr algn="r" fontAlgn="b"/>
                      <a:r>
                        <a:rPr lang="en-US" sz="800" b="0" i="0" u="none" strike="noStrike" dirty="0">
                          <a:solidFill>
                            <a:schemeClr val="tx1"/>
                          </a:solidFill>
                          <a:effectLst/>
                          <a:latin typeface="+mn-lt"/>
                        </a:rPr>
                        <a:t>103</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a:solidFill>
                            <a:schemeClr val="tx1"/>
                          </a:solidFill>
                          <a:effectLst/>
                          <a:latin typeface="+mn-lt"/>
                        </a:rPr>
                        <a:t>Fordham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166806">
                <a:tc>
                  <a:txBody>
                    <a:bodyPr/>
                    <a:lstStyle/>
                    <a:p>
                      <a:pPr algn="r" fontAlgn="b"/>
                      <a:r>
                        <a:rPr lang="en-US" sz="800" b="0" i="0" u="none" strike="noStrike" dirty="0">
                          <a:solidFill>
                            <a:schemeClr val="tx1"/>
                          </a:solidFill>
                          <a:effectLst/>
                          <a:latin typeface="+mn-lt"/>
                        </a:rPr>
                        <a:t>104</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Pelham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166806">
                <a:tc>
                  <a:txBody>
                    <a:bodyPr/>
                    <a:lstStyle/>
                    <a:p>
                      <a:pPr algn="r" fontAlgn="b"/>
                      <a:r>
                        <a:rPr lang="en-US" sz="800" b="0" i="0" u="none" strike="noStrike" dirty="0">
                          <a:solidFill>
                            <a:schemeClr val="tx1"/>
                          </a:solidFill>
                          <a:effectLst/>
                          <a:latin typeface="+mn-lt"/>
                        </a:rPr>
                        <a:t>105</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Crotona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166806">
                <a:tc>
                  <a:txBody>
                    <a:bodyPr/>
                    <a:lstStyle/>
                    <a:p>
                      <a:pPr algn="r" fontAlgn="b"/>
                      <a:r>
                        <a:rPr lang="en-US" sz="800" b="0" i="0" u="none" strike="noStrike" dirty="0">
                          <a:solidFill>
                            <a:schemeClr val="tx1"/>
                          </a:solidFill>
                          <a:effectLst/>
                          <a:latin typeface="+mn-lt"/>
                        </a:rPr>
                        <a:t>106</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err="1">
                          <a:solidFill>
                            <a:schemeClr val="tx1"/>
                          </a:solidFill>
                          <a:effectLst/>
                          <a:latin typeface="+mn-lt"/>
                        </a:rPr>
                        <a:t>Morrisania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166806">
                <a:tc>
                  <a:txBody>
                    <a:bodyPr/>
                    <a:lstStyle/>
                    <a:p>
                      <a:pPr algn="r" fontAlgn="b"/>
                      <a:r>
                        <a:rPr lang="en-US" sz="800" b="0" i="0" u="none" strike="noStrike" dirty="0">
                          <a:solidFill>
                            <a:schemeClr val="tx1"/>
                          </a:solidFill>
                          <a:effectLst/>
                          <a:latin typeface="+mn-lt"/>
                        </a:rPr>
                        <a:t>107</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Mott</a:t>
                      </a:r>
                      <a:r>
                        <a:rPr lang="en-US" sz="800" b="0" i="0" u="none" strike="noStrike" baseline="0" dirty="0">
                          <a:solidFill>
                            <a:schemeClr val="tx1"/>
                          </a:solidFill>
                          <a:effectLst/>
                          <a:latin typeface="+mn-lt"/>
                        </a:rPr>
                        <a:t> Haven</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bl>
          </a:graphicData>
        </a:graphic>
      </p:graphicFrame>
      <p:sp>
        <p:nvSpPr>
          <p:cNvPr id="31" name="TextBox 30">
            <a:extLst>
              <a:ext uri="{FF2B5EF4-FFF2-40B4-BE49-F238E27FC236}">
                <a16:creationId xmlns:a16="http://schemas.microsoft.com/office/drawing/2014/main" xmlns="" id="{7D41A4DE-C09C-40FD-8F0D-D542B90311C9}"/>
              </a:ext>
            </a:extLst>
          </p:cNvPr>
          <p:cNvSpPr txBox="1"/>
          <p:nvPr/>
        </p:nvSpPr>
        <p:spPr>
          <a:xfrm>
            <a:off x="4071148" y="1153798"/>
            <a:ext cx="377026" cy="230832"/>
          </a:xfrm>
          <a:prstGeom prst="rect">
            <a:avLst/>
          </a:prstGeom>
          <a:noFill/>
        </p:spPr>
        <p:txBody>
          <a:bodyPr wrap="none" rtlCol="0">
            <a:spAutoFit/>
          </a:bodyPr>
          <a:lstStyle/>
          <a:p>
            <a:r>
              <a:rPr lang="en-US" sz="900" dirty="0"/>
              <a:t>101</a:t>
            </a:r>
          </a:p>
        </p:txBody>
      </p:sp>
      <p:sp>
        <p:nvSpPr>
          <p:cNvPr id="32" name="TextBox 31">
            <a:extLst>
              <a:ext uri="{FF2B5EF4-FFF2-40B4-BE49-F238E27FC236}">
                <a16:creationId xmlns:a16="http://schemas.microsoft.com/office/drawing/2014/main" xmlns="" id="{EF3A39C3-89E3-490B-A5D1-5C6C8190E035}"/>
              </a:ext>
            </a:extLst>
          </p:cNvPr>
          <p:cNvSpPr txBox="1"/>
          <p:nvPr/>
        </p:nvSpPr>
        <p:spPr>
          <a:xfrm>
            <a:off x="4553857" y="1351652"/>
            <a:ext cx="377026" cy="230832"/>
          </a:xfrm>
          <a:prstGeom prst="rect">
            <a:avLst/>
          </a:prstGeom>
          <a:noFill/>
        </p:spPr>
        <p:txBody>
          <a:bodyPr wrap="none" rtlCol="0">
            <a:spAutoFit/>
          </a:bodyPr>
          <a:lstStyle/>
          <a:p>
            <a:r>
              <a:rPr lang="en-US" sz="900" dirty="0"/>
              <a:t>102</a:t>
            </a:r>
          </a:p>
        </p:txBody>
      </p:sp>
      <p:sp>
        <p:nvSpPr>
          <p:cNvPr id="34" name="TextBox 33">
            <a:extLst>
              <a:ext uri="{FF2B5EF4-FFF2-40B4-BE49-F238E27FC236}">
                <a16:creationId xmlns:a16="http://schemas.microsoft.com/office/drawing/2014/main" xmlns="" id="{CC9DFF22-F2C9-4481-BAE6-52578DF1A0C6}"/>
              </a:ext>
            </a:extLst>
          </p:cNvPr>
          <p:cNvSpPr txBox="1"/>
          <p:nvPr/>
        </p:nvSpPr>
        <p:spPr>
          <a:xfrm>
            <a:off x="4205216" y="1439264"/>
            <a:ext cx="377026" cy="230832"/>
          </a:xfrm>
          <a:prstGeom prst="rect">
            <a:avLst/>
          </a:prstGeom>
          <a:noFill/>
        </p:spPr>
        <p:txBody>
          <a:bodyPr wrap="none" rtlCol="0">
            <a:spAutoFit/>
          </a:bodyPr>
          <a:lstStyle/>
          <a:p>
            <a:r>
              <a:rPr lang="en-US" sz="900" dirty="0">
                <a:solidFill>
                  <a:schemeClr val="bg1"/>
                </a:solidFill>
              </a:rPr>
              <a:t>103</a:t>
            </a:r>
          </a:p>
        </p:txBody>
      </p:sp>
      <p:sp>
        <p:nvSpPr>
          <p:cNvPr id="43" name="TextBox 42">
            <a:extLst>
              <a:ext uri="{FF2B5EF4-FFF2-40B4-BE49-F238E27FC236}">
                <a16:creationId xmlns:a16="http://schemas.microsoft.com/office/drawing/2014/main" xmlns="" id="{8B96260C-29EA-4755-A65D-63C2C42EB669}"/>
              </a:ext>
            </a:extLst>
          </p:cNvPr>
          <p:cNvSpPr txBox="1"/>
          <p:nvPr/>
        </p:nvSpPr>
        <p:spPr>
          <a:xfrm>
            <a:off x="4553857" y="1885118"/>
            <a:ext cx="377026" cy="230832"/>
          </a:xfrm>
          <a:prstGeom prst="rect">
            <a:avLst/>
          </a:prstGeom>
          <a:noFill/>
        </p:spPr>
        <p:txBody>
          <a:bodyPr wrap="none" rtlCol="0">
            <a:spAutoFit/>
          </a:bodyPr>
          <a:lstStyle/>
          <a:p>
            <a:r>
              <a:rPr lang="en-US" sz="900" dirty="0"/>
              <a:t>104</a:t>
            </a:r>
          </a:p>
        </p:txBody>
      </p:sp>
      <p:sp>
        <p:nvSpPr>
          <p:cNvPr id="44" name="TextBox 43">
            <a:extLst>
              <a:ext uri="{FF2B5EF4-FFF2-40B4-BE49-F238E27FC236}">
                <a16:creationId xmlns:a16="http://schemas.microsoft.com/office/drawing/2014/main" xmlns="" id="{209B7380-8143-48B9-A84C-BDE500F1DE1A}"/>
              </a:ext>
            </a:extLst>
          </p:cNvPr>
          <p:cNvSpPr txBox="1"/>
          <p:nvPr/>
        </p:nvSpPr>
        <p:spPr>
          <a:xfrm>
            <a:off x="4103245" y="1771934"/>
            <a:ext cx="377026" cy="230832"/>
          </a:xfrm>
          <a:prstGeom prst="rect">
            <a:avLst/>
          </a:prstGeom>
          <a:noFill/>
        </p:spPr>
        <p:txBody>
          <a:bodyPr wrap="none" rtlCol="0">
            <a:spAutoFit/>
          </a:bodyPr>
          <a:lstStyle/>
          <a:p>
            <a:r>
              <a:rPr lang="en-US" sz="900" dirty="0">
                <a:solidFill>
                  <a:schemeClr val="bg1"/>
                </a:solidFill>
              </a:rPr>
              <a:t>105</a:t>
            </a:r>
          </a:p>
        </p:txBody>
      </p:sp>
      <p:sp>
        <p:nvSpPr>
          <p:cNvPr id="45" name="TextBox 44">
            <a:extLst>
              <a:ext uri="{FF2B5EF4-FFF2-40B4-BE49-F238E27FC236}">
                <a16:creationId xmlns:a16="http://schemas.microsoft.com/office/drawing/2014/main" xmlns="" id="{62B87364-4348-4116-82D8-6E8F7300E5A1}"/>
              </a:ext>
            </a:extLst>
          </p:cNvPr>
          <p:cNvSpPr txBox="1"/>
          <p:nvPr/>
        </p:nvSpPr>
        <p:spPr>
          <a:xfrm>
            <a:off x="3882635" y="1902768"/>
            <a:ext cx="377026" cy="230832"/>
          </a:xfrm>
          <a:prstGeom prst="rect">
            <a:avLst/>
          </a:prstGeom>
          <a:noFill/>
        </p:spPr>
        <p:txBody>
          <a:bodyPr wrap="none" rtlCol="0">
            <a:spAutoFit/>
          </a:bodyPr>
          <a:lstStyle/>
          <a:p>
            <a:r>
              <a:rPr lang="en-US" sz="900" dirty="0">
                <a:solidFill>
                  <a:schemeClr val="bg1"/>
                </a:solidFill>
              </a:rPr>
              <a:t>106</a:t>
            </a:r>
          </a:p>
        </p:txBody>
      </p:sp>
      <p:sp>
        <p:nvSpPr>
          <p:cNvPr id="46" name="TextBox 45">
            <a:extLst>
              <a:ext uri="{FF2B5EF4-FFF2-40B4-BE49-F238E27FC236}">
                <a16:creationId xmlns:a16="http://schemas.microsoft.com/office/drawing/2014/main" xmlns="" id="{EF3A39C3-89E3-490B-A5D1-5C6C8190E035}"/>
              </a:ext>
            </a:extLst>
          </p:cNvPr>
          <p:cNvSpPr txBox="1"/>
          <p:nvPr/>
        </p:nvSpPr>
        <p:spPr>
          <a:xfrm>
            <a:off x="4071148" y="2115950"/>
            <a:ext cx="377026" cy="230832"/>
          </a:xfrm>
          <a:prstGeom prst="rect">
            <a:avLst/>
          </a:prstGeom>
          <a:noFill/>
        </p:spPr>
        <p:txBody>
          <a:bodyPr wrap="none" rtlCol="0">
            <a:spAutoFit/>
          </a:bodyPr>
          <a:lstStyle/>
          <a:p>
            <a:r>
              <a:rPr lang="en-US" sz="900" dirty="0">
                <a:solidFill>
                  <a:schemeClr val="bg1"/>
                </a:solidFill>
              </a:rPr>
              <a:t>107</a:t>
            </a:r>
          </a:p>
        </p:txBody>
      </p:sp>
    </p:spTree>
    <p:extLst>
      <p:ext uri="{BB962C8B-B14F-4D97-AF65-F5344CB8AC3E}">
        <p14:creationId xmlns:p14="http://schemas.microsoft.com/office/powerpoint/2010/main" val="2408700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609441" y="228600"/>
            <a:ext cx="10969943" cy="830997"/>
          </a:xfrm>
        </p:spPr>
        <p:txBody>
          <a:bodyPr/>
          <a:lstStyle/>
          <a:p>
            <a:r>
              <a:rPr lang="en-US" dirty="0"/>
              <a:t>In NYC overall, chronic hepatitis B rates are highest for 30-39 year olds and men</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1869863103"/>
              </p:ext>
            </p:extLst>
          </p:nvPr>
        </p:nvGraphicFramePr>
        <p:xfrm>
          <a:off x="457040" y="1138700"/>
          <a:ext cx="9752171"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8D7D02C2-F781-43B2-9012-3D32542CEBE6}"/>
              </a:ext>
            </a:extLst>
          </p:cNvPr>
          <p:cNvSpPr txBox="1"/>
          <p:nvPr/>
        </p:nvSpPr>
        <p:spPr>
          <a:xfrm>
            <a:off x="836612" y="6366672"/>
            <a:ext cx="9073406" cy="461665"/>
          </a:xfrm>
          <a:prstGeom prst="rect">
            <a:avLst/>
          </a:prstGeom>
          <a:noFill/>
        </p:spPr>
        <p:txBody>
          <a:bodyPr wrap="square" rtlCol="0">
            <a:spAutoFit/>
          </a:bodyPr>
          <a:lstStyle/>
          <a:p>
            <a:r>
              <a:rPr lang="en-US" sz="1200" dirty="0"/>
              <a:t>Data source: New York City Department of Health and Mental Hygiene Communicable Disease Surveillance Data, 2017. </a:t>
            </a:r>
          </a:p>
          <a:p>
            <a:r>
              <a:rPr lang="en-US" sz="1200" dirty="0"/>
              <a:t>Rates for age not age-adjusted.</a:t>
            </a:r>
          </a:p>
        </p:txBody>
      </p:sp>
    </p:spTree>
    <p:extLst>
      <p:ext uri="{BB962C8B-B14F-4D97-AF65-F5344CB8AC3E}">
        <p14:creationId xmlns:p14="http://schemas.microsoft.com/office/powerpoint/2010/main" val="623096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1180227" y="228600"/>
            <a:ext cx="9828371" cy="830997"/>
          </a:xfrm>
        </p:spPr>
        <p:txBody>
          <a:bodyPr/>
          <a:lstStyle/>
          <a:p>
            <a:r>
              <a:rPr lang="en-US" dirty="0"/>
              <a:t>In NYC overall, chronic hepatitis B rates increase as neighborhood poverty level increases</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4119592635"/>
              </p:ext>
            </p:extLst>
          </p:nvPr>
        </p:nvGraphicFramePr>
        <p:xfrm>
          <a:off x="531812" y="1138701"/>
          <a:ext cx="10895171" cy="5109700"/>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8D7D02C2-F781-43B2-9012-3D32542CEBE6}"/>
              </a:ext>
            </a:extLst>
          </p:cNvPr>
          <p:cNvSpPr txBox="1"/>
          <p:nvPr/>
        </p:nvSpPr>
        <p:spPr>
          <a:xfrm>
            <a:off x="836612" y="6490900"/>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2017. </a:t>
            </a:r>
          </a:p>
        </p:txBody>
      </p:sp>
    </p:spTree>
    <p:extLst>
      <p:ext uri="{BB962C8B-B14F-4D97-AF65-F5344CB8AC3E}">
        <p14:creationId xmlns:p14="http://schemas.microsoft.com/office/powerpoint/2010/main" val="1987594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D630B1-1F59-453F-8C06-D744416C5FBE}"/>
              </a:ext>
            </a:extLst>
          </p:cNvPr>
          <p:cNvSpPr txBox="1"/>
          <p:nvPr/>
        </p:nvSpPr>
        <p:spPr>
          <a:xfrm>
            <a:off x="836612" y="6428601"/>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2006-2017. </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169740492"/>
              </p:ext>
            </p:extLst>
          </p:nvPr>
        </p:nvGraphicFramePr>
        <p:xfrm>
          <a:off x="836612" y="1143001"/>
          <a:ext cx="9543386" cy="510139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539811" y="472465"/>
            <a:ext cx="11109203" cy="437043"/>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The chronic hepatitis C rate has decreased by 71% in the Bronx</a:t>
            </a:r>
          </a:p>
        </p:txBody>
      </p:sp>
      <p:sp>
        <p:nvSpPr>
          <p:cNvPr id="2" name="TextBox 1"/>
          <p:cNvSpPr txBox="1"/>
          <p:nvPr/>
        </p:nvSpPr>
        <p:spPr>
          <a:xfrm>
            <a:off x="6094413" y="1961659"/>
            <a:ext cx="4724400" cy="1200329"/>
          </a:xfrm>
          <a:prstGeom prst="rect">
            <a:avLst/>
          </a:prstGeom>
          <a:noFill/>
        </p:spPr>
        <p:txBody>
          <a:bodyPr wrap="square" rtlCol="0">
            <a:spAutoFit/>
          </a:bodyPr>
          <a:lstStyle/>
          <a:p>
            <a:r>
              <a:rPr lang="en-US" sz="1200" i="1" dirty="0"/>
              <a:t>In the U.S., infection with hepatitis C virus is the most common cause of chronic hepatitis. Chronic hepatitis C is usually curable with oral medications taken daily for two to six months. However, about half of people with the disease do not know that they are infected because most symptoms do not appear until cirrhosis develops and the liver begins to fail. </a:t>
            </a:r>
          </a:p>
        </p:txBody>
      </p:sp>
    </p:spTree>
    <p:extLst>
      <p:ext uri="{BB962C8B-B14F-4D97-AF65-F5344CB8AC3E}">
        <p14:creationId xmlns:p14="http://schemas.microsoft.com/office/powerpoint/2010/main" val="729889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38200"/>
            <a:ext cx="7228613" cy="5558135"/>
          </a:xfrm>
          <a:prstGeom prst="rect">
            <a:avLst/>
          </a:prstGeom>
        </p:spPr>
      </p:pic>
      <p:sp>
        <p:nvSpPr>
          <p:cNvPr id="3" name="TextBox 2">
            <a:extLst>
              <a:ext uri="{FF2B5EF4-FFF2-40B4-BE49-F238E27FC236}">
                <a16:creationId xmlns:a16="http://schemas.microsoft.com/office/drawing/2014/main" xmlns=""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2017. </a:t>
            </a:r>
          </a:p>
        </p:txBody>
      </p:sp>
      <p:sp>
        <p:nvSpPr>
          <p:cNvPr id="5" name="Title 4">
            <a:extLst>
              <a:ext uri="{FF2B5EF4-FFF2-40B4-BE49-F238E27FC236}">
                <a16:creationId xmlns:a16="http://schemas.microsoft.com/office/drawing/2014/main" xmlns="" id="{4BC54A65-8EBC-4C9C-A1DC-E691A581CF89}"/>
              </a:ext>
            </a:extLst>
          </p:cNvPr>
          <p:cNvSpPr>
            <a:spLocks noGrp="1"/>
          </p:cNvSpPr>
          <p:nvPr>
            <p:ph type="title"/>
          </p:nvPr>
        </p:nvSpPr>
        <p:spPr>
          <a:xfrm>
            <a:off x="304006" y="132648"/>
            <a:ext cx="11580813" cy="781752"/>
          </a:xfrm>
        </p:spPr>
        <p:txBody>
          <a:bodyPr/>
          <a:lstStyle/>
          <a:p>
            <a:r>
              <a:rPr lang="en-US" sz="2800" dirty="0"/>
              <a:t>Four of the 10 neighborhoods with the highest chronic hepatitis C rates are in the Bronx</a:t>
            </a:r>
          </a:p>
        </p:txBody>
      </p:sp>
      <p:graphicFrame>
        <p:nvGraphicFramePr>
          <p:cNvPr id="7" name="Chart 6">
            <a:extLst>
              <a:ext uri="{FF2B5EF4-FFF2-40B4-BE49-F238E27FC236}">
                <a16:creationId xmlns:a16="http://schemas.microsoft.com/office/drawing/2014/main" xmlns="" id="{72CCD010-7FA4-4674-9D23-2DAE98FDB67A}"/>
              </a:ext>
            </a:extLst>
          </p:cNvPr>
          <p:cNvGraphicFramePr/>
          <p:nvPr>
            <p:extLst>
              <p:ext uri="{D42A27DB-BD31-4B8C-83A1-F6EECF244321}">
                <p14:modId xmlns:p14="http://schemas.microsoft.com/office/powerpoint/2010/main" val="4242838375"/>
              </p:ext>
            </p:extLst>
          </p:nvPr>
        </p:nvGraphicFramePr>
        <p:xfrm>
          <a:off x="6246812" y="1234094"/>
          <a:ext cx="5917511" cy="53277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Table 34">
            <a:extLst>
              <a:ext uri="{FF2B5EF4-FFF2-40B4-BE49-F238E27FC236}">
                <a16:creationId xmlns:a16="http://schemas.microsoft.com/office/drawing/2014/main" xmlns="" id="{B9F64D67-6B81-4EC6-BF76-7424749C8FCC}"/>
              </a:ext>
            </a:extLst>
          </p:cNvPr>
          <p:cNvGraphicFramePr>
            <a:graphicFrameLocks noGrp="1"/>
          </p:cNvGraphicFramePr>
          <p:nvPr>
            <p:extLst>
              <p:ext uri="{D42A27DB-BD31-4B8C-83A1-F6EECF244321}">
                <p14:modId xmlns:p14="http://schemas.microsoft.com/office/powerpoint/2010/main" val="2647163389"/>
              </p:ext>
            </p:extLst>
          </p:nvPr>
        </p:nvGraphicFramePr>
        <p:xfrm>
          <a:off x="531812" y="1298242"/>
          <a:ext cx="1666903" cy="1131097"/>
        </p:xfrm>
        <a:graphic>
          <a:graphicData uri="http://schemas.openxmlformats.org/drawingml/2006/table">
            <a:tbl>
              <a:tblPr>
                <a:tableStyleId>{F2DE63D5-997A-4646-A377-4702673A728D}</a:tableStyleId>
              </a:tblPr>
              <a:tblGrid>
                <a:gridCol w="211688">
                  <a:extLst>
                    <a:ext uri="{9D8B030D-6E8A-4147-A177-3AD203B41FA5}">
                      <a16:colId xmlns:a16="http://schemas.microsoft.com/office/drawing/2014/main" xmlns="" val="20000"/>
                    </a:ext>
                  </a:extLst>
                </a:gridCol>
                <a:gridCol w="1455215">
                  <a:extLst>
                    <a:ext uri="{9D8B030D-6E8A-4147-A177-3AD203B41FA5}">
                      <a16:colId xmlns:a16="http://schemas.microsoft.com/office/drawing/2014/main" xmlns="" val="20001"/>
                    </a:ext>
                  </a:extLst>
                </a:gridCol>
              </a:tblGrid>
              <a:tr h="64344">
                <a:tc>
                  <a:txBody>
                    <a:bodyPr/>
                    <a:lstStyle/>
                    <a:p>
                      <a:pPr algn="r" fontAlgn="b"/>
                      <a:r>
                        <a:rPr lang="en-US" sz="800" b="0" i="0" u="none" strike="noStrike" dirty="0">
                          <a:solidFill>
                            <a:schemeClr val="tx1"/>
                          </a:solidFill>
                          <a:effectLst/>
                          <a:latin typeface="+mn-lt"/>
                        </a:rPr>
                        <a:t>101</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800" b="0" i="0" u="none" strike="noStrike">
                          <a:solidFill>
                            <a:schemeClr val="tx1"/>
                          </a:solidFill>
                          <a:effectLst/>
                          <a:latin typeface="+mn-lt"/>
                        </a:rPr>
                        <a:t>Kingsbridge</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166806">
                <a:tc>
                  <a:txBody>
                    <a:bodyPr/>
                    <a:lstStyle/>
                    <a:p>
                      <a:pPr algn="r" fontAlgn="b"/>
                      <a:r>
                        <a:rPr lang="en-US" sz="800" b="0" i="0" u="none" strike="noStrike" dirty="0">
                          <a:solidFill>
                            <a:schemeClr val="tx1"/>
                          </a:solidFill>
                          <a:effectLst/>
                          <a:latin typeface="+mn-lt"/>
                        </a:rPr>
                        <a:t>102</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Northeast</a:t>
                      </a:r>
                      <a:r>
                        <a:rPr lang="en-US" sz="800" b="0" i="0" u="none" strike="noStrike" baseline="0" dirty="0">
                          <a:solidFill>
                            <a:schemeClr val="tx1"/>
                          </a:solidFill>
                          <a:effectLst/>
                          <a:latin typeface="+mn-lt"/>
                        </a:rPr>
                        <a:t> Bronx</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166806">
                <a:tc>
                  <a:txBody>
                    <a:bodyPr/>
                    <a:lstStyle/>
                    <a:p>
                      <a:pPr algn="r" fontAlgn="b"/>
                      <a:r>
                        <a:rPr lang="en-US" sz="800" b="0" i="0" u="none" strike="noStrike" dirty="0">
                          <a:solidFill>
                            <a:schemeClr val="tx1"/>
                          </a:solidFill>
                          <a:effectLst/>
                          <a:latin typeface="+mn-lt"/>
                        </a:rPr>
                        <a:t>103</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a:solidFill>
                            <a:schemeClr val="tx1"/>
                          </a:solidFill>
                          <a:effectLst/>
                          <a:latin typeface="+mn-lt"/>
                        </a:rPr>
                        <a:t>Fordham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166806">
                <a:tc>
                  <a:txBody>
                    <a:bodyPr/>
                    <a:lstStyle/>
                    <a:p>
                      <a:pPr algn="r" fontAlgn="b"/>
                      <a:r>
                        <a:rPr lang="en-US" sz="800" b="0" i="0" u="none" strike="noStrike" dirty="0">
                          <a:solidFill>
                            <a:schemeClr val="tx1"/>
                          </a:solidFill>
                          <a:effectLst/>
                          <a:latin typeface="+mn-lt"/>
                        </a:rPr>
                        <a:t>104</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Pelham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166806">
                <a:tc>
                  <a:txBody>
                    <a:bodyPr/>
                    <a:lstStyle/>
                    <a:p>
                      <a:pPr algn="r" fontAlgn="b"/>
                      <a:r>
                        <a:rPr lang="en-US" sz="800" b="0" i="0" u="none" strike="noStrike" dirty="0">
                          <a:solidFill>
                            <a:schemeClr val="tx1"/>
                          </a:solidFill>
                          <a:effectLst/>
                          <a:latin typeface="+mn-lt"/>
                        </a:rPr>
                        <a:t>105</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Crotona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166806">
                <a:tc>
                  <a:txBody>
                    <a:bodyPr/>
                    <a:lstStyle/>
                    <a:p>
                      <a:pPr algn="r" fontAlgn="b"/>
                      <a:r>
                        <a:rPr lang="en-US" sz="800" b="0" i="0" u="none" strike="noStrike" dirty="0">
                          <a:solidFill>
                            <a:schemeClr val="tx1"/>
                          </a:solidFill>
                          <a:effectLst/>
                          <a:latin typeface="+mn-lt"/>
                        </a:rPr>
                        <a:t>106</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err="1">
                          <a:solidFill>
                            <a:schemeClr val="tx1"/>
                          </a:solidFill>
                          <a:effectLst/>
                          <a:latin typeface="+mn-lt"/>
                        </a:rPr>
                        <a:t>Morrisania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166806">
                <a:tc>
                  <a:txBody>
                    <a:bodyPr/>
                    <a:lstStyle/>
                    <a:p>
                      <a:pPr algn="r" fontAlgn="b"/>
                      <a:r>
                        <a:rPr lang="en-US" sz="800" b="0" i="0" u="none" strike="noStrike" dirty="0">
                          <a:solidFill>
                            <a:schemeClr val="tx1"/>
                          </a:solidFill>
                          <a:effectLst/>
                          <a:latin typeface="+mn-lt"/>
                        </a:rPr>
                        <a:t>107</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Mott</a:t>
                      </a:r>
                      <a:r>
                        <a:rPr lang="en-US" sz="800" b="0" i="0" u="none" strike="noStrike" baseline="0" dirty="0">
                          <a:solidFill>
                            <a:schemeClr val="tx1"/>
                          </a:solidFill>
                          <a:effectLst/>
                          <a:latin typeface="+mn-lt"/>
                        </a:rPr>
                        <a:t> Haven</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bl>
          </a:graphicData>
        </a:graphic>
      </p:graphicFrame>
      <p:sp>
        <p:nvSpPr>
          <p:cNvPr id="58" name="TextBox 57">
            <a:extLst>
              <a:ext uri="{FF2B5EF4-FFF2-40B4-BE49-F238E27FC236}">
                <a16:creationId xmlns:a16="http://schemas.microsoft.com/office/drawing/2014/main" xmlns="" id="{7D41A4DE-C09C-40FD-8F0D-D542B90311C9}"/>
              </a:ext>
            </a:extLst>
          </p:cNvPr>
          <p:cNvSpPr txBox="1"/>
          <p:nvPr/>
        </p:nvSpPr>
        <p:spPr>
          <a:xfrm>
            <a:off x="4113212" y="1140768"/>
            <a:ext cx="377026" cy="230832"/>
          </a:xfrm>
          <a:prstGeom prst="rect">
            <a:avLst/>
          </a:prstGeom>
          <a:noFill/>
        </p:spPr>
        <p:txBody>
          <a:bodyPr wrap="none" rtlCol="0">
            <a:spAutoFit/>
          </a:bodyPr>
          <a:lstStyle/>
          <a:p>
            <a:r>
              <a:rPr lang="en-US" sz="900" dirty="0"/>
              <a:t>101</a:t>
            </a:r>
          </a:p>
        </p:txBody>
      </p:sp>
      <p:sp>
        <p:nvSpPr>
          <p:cNvPr id="59" name="TextBox 58">
            <a:extLst>
              <a:ext uri="{FF2B5EF4-FFF2-40B4-BE49-F238E27FC236}">
                <a16:creationId xmlns:a16="http://schemas.microsoft.com/office/drawing/2014/main" xmlns="" id="{EF3A39C3-89E3-490B-A5D1-5C6C8190E035}"/>
              </a:ext>
            </a:extLst>
          </p:cNvPr>
          <p:cNvSpPr txBox="1"/>
          <p:nvPr/>
        </p:nvSpPr>
        <p:spPr>
          <a:xfrm>
            <a:off x="4659540" y="1234094"/>
            <a:ext cx="377026" cy="230832"/>
          </a:xfrm>
          <a:prstGeom prst="rect">
            <a:avLst/>
          </a:prstGeom>
          <a:noFill/>
        </p:spPr>
        <p:txBody>
          <a:bodyPr wrap="none" rtlCol="0">
            <a:spAutoFit/>
          </a:bodyPr>
          <a:lstStyle/>
          <a:p>
            <a:r>
              <a:rPr lang="en-US" sz="900" dirty="0"/>
              <a:t>102</a:t>
            </a:r>
          </a:p>
        </p:txBody>
      </p:sp>
      <p:sp>
        <p:nvSpPr>
          <p:cNvPr id="60" name="TextBox 59">
            <a:extLst>
              <a:ext uri="{FF2B5EF4-FFF2-40B4-BE49-F238E27FC236}">
                <a16:creationId xmlns:a16="http://schemas.microsoft.com/office/drawing/2014/main" xmlns="" id="{CC9DFF22-F2C9-4481-BAE6-52578DF1A0C6}"/>
              </a:ext>
            </a:extLst>
          </p:cNvPr>
          <p:cNvSpPr txBox="1"/>
          <p:nvPr/>
        </p:nvSpPr>
        <p:spPr>
          <a:xfrm>
            <a:off x="4310899" y="1321706"/>
            <a:ext cx="377026" cy="230832"/>
          </a:xfrm>
          <a:prstGeom prst="rect">
            <a:avLst/>
          </a:prstGeom>
          <a:noFill/>
        </p:spPr>
        <p:txBody>
          <a:bodyPr wrap="none" rtlCol="0">
            <a:spAutoFit/>
          </a:bodyPr>
          <a:lstStyle/>
          <a:p>
            <a:r>
              <a:rPr lang="en-US" sz="900" dirty="0">
                <a:solidFill>
                  <a:schemeClr val="bg1"/>
                </a:solidFill>
              </a:rPr>
              <a:t>103</a:t>
            </a:r>
          </a:p>
        </p:txBody>
      </p:sp>
      <p:sp>
        <p:nvSpPr>
          <p:cNvPr id="61" name="TextBox 60">
            <a:extLst>
              <a:ext uri="{FF2B5EF4-FFF2-40B4-BE49-F238E27FC236}">
                <a16:creationId xmlns:a16="http://schemas.microsoft.com/office/drawing/2014/main" xmlns="" id="{8B96260C-29EA-4755-A65D-63C2C42EB669}"/>
              </a:ext>
            </a:extLst>
          </p:cNvPr>
          <p:cNvSpPr txBox="1"/>
          <p:nvPr/>
        </p:nvSpPr>
        <p:spPr>
          <a:xfrm>
            <a:off x="4659540" y="1752600"/>
            <a:ext cx="377026" cy="230832"/>
          </a:xfrm>
          <a:prstGeom prst="rect">
            <a:avLst/>
          </a:prstGeom>
          <a:noFill/>
        </p:spPr>
        <p:txBody>
          <a:bodyPr wrap="none" rtlCol="0">
            <a:spAutoFit/>
          </a:bodyPr>
          <a:lstStyle/>
          <a:p>
            <a:r>
              <a:rPr lang="en-US" sz="900" dirty="0"/>
              <a:t>104</a:t>
            </a:r>
          </a:p>
        </p:txBody>
      </p:sp>
      <p:sp>
        <p:nvSpPr>
          <p:cNvPr id="62" name="TextBox 61">
            <a:extLst>
              <a:ext uri="{FF2B5EF4-FFF2-40B4-BE49-F238E27FC236}">
                <a16:creationId xmlns:a16="http://schemas.microsoft.com/office/drawing/2014/main" xmlns="" id="{209B7380-8143-48B9-A84C-BDE500F1DE1A}"/>
              </a:ext>
            </a:extLst>
          </p:cNvPr>
          <p:cNvSpPr txBox="1"/>
          <p:nvPr/>
        </p:nvSpPr>
        <p:spPr>
          <a:xfrm>
            <a:off x="4208928" y="1654376"/>
            <a:ext cx="377026" cy="230832"/>
          </a:xfrm>
          <a:prstGeom prst="rect">
            <a:avLst/>
          </a:prstGeom>
          <a:noFill/>
        </p:spPr>
        <p:txBody>
          <a:bodyPr wrap="none" rtlCol="0">
            <a:spAutoFit/>
          </a:bodyPr>
          <a:lstStyle/>
          <a:p>
            <a:r>
              <a:rPr lang="en-US" sz="900" dirty="0">
                <a:solidFill>
                  <a:schemeClr val="bg1"/>
                </a:solidFill>
              </a:rPr>
              <a:t>105</a:t>
            </a:r>
          </a:p>
        </p:txBody>
      </p:sp>
      <p:sp>
        <p:nvSpPr>
          <p:cNvPr id="63" name="TextBox 62">
            <a:extLst>
              <a:ext uri="{FF2B5EF4-FFF2-40B4-BE49-F238E27FC236}">
                <a16:creationId xmlns:a16="http://schemas.microsoft.com/office/drawing/2014/main" xmlns="" id="{62B87364-4348-4116-82D8-6E8F7300E5A1}"/>
              </a:ext>
            </a:extLst>
          </p:cNvPr>
          <p:cNvSpPr txBox="1"/>
          <p:nvPr/>
        </p:nvSpPr>
        <p:spPr>
          <a:xfrm>
            <a:off x="3988318" y="1785210"/>
            <a:ext cx="377026" cy="230832"/>
          </a:xfrm>
          <a:prstGeom prst="rect">
            <a:avLst/>
          </a:prstGeom>
          <a:noFill/>
        </p:spPr>
        <p:txBody>
          <a:bodyPr wrap="none" rtlCol="0">
            <a:spAutoFit/>
          </a:bodyPr>
          <a:lstStyle/>
          <a:p>
            <a:r>
              <a:rPr lang="en-US" sz="900" dirty="0">
                <a:solidFill>
                  <a:schemeClr val="bg1"/>
                </a:solidFill>
              </a:rPr>
              <a:t>106</a:t>
            </a:r>
          </a:p>
        </p:txBody>
      </p:sp>
      <p:sp>
        <p:nvSpPr>
          <p:cNvPr id="64" name="TextBox 63">
            <a:extLst>
              <a:ext uri="{FF2B5EF4-FFF2-40B4-BE49-F238E27FC236}">
                <a16:creationId xmlns:a16="http://schemas.microsoft.com/office/drawing/2014/main" xmlns="" id="{EF3A39C3-89E3-490B-A5D1-5C6C8190E035}"/>
              </a:ext>
            </a:extLst>
          </p:cNvPr>
          <p:cNvSpPr txBox="1"/>
          <p:nvPr/>
        </p:nvSpPr>
        <p:spPr>
          <a:xfrm>
            <a:off x="4176831" y="1998392"/>
            <a:ext cx="377026" cy="230832"/>
          </a:xfrm>
          <a:prstGeom prst="rect">
            <a:avLst/>
          </a:prstGeom>
          <a:noFill/>
        </p:spPr>
        <p:txBody>
          <a:bodyPr wrap="none" rtlCol="0">
            <a:spAutoFit/>
          </a:bodyPr>
          <a:lstStyle/>
          <a:p>
            <a:r>
              <a:rPr lang="en-US" sz="900" dirty="0">
                <a:solidFill>
                  <a:schemeClr val="bg1"/>
                </a:solidFill>
              </a:rPr>
              <a:t>107</a:t>
            </a:r>
          </a:p>
        </p:txBody>
      </p:sp>
    </p:spTree>
    <p:extLst>
      <p:ext uri="{BB962C8B-B14F-4D97-AF65-F5344CB8AC3E}">
        <p14:creationId xmlns:p14="http://schemas.microsoft.com/office/powerpoint/2010/main" val="1714163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609441" y="228600"/>
            <a:ext cx="10969943" cy="830997"/>
          </a:xfrm>
        </p:spPr>
        <p:txBody>
          <a:bodyPr/>
          <a:lstStyle/>
          <a:p>
            <a:r>
              <a:rPr lang="en-US" dirty="0"/>
              <a:t>In NYC overall, chronic hepatitis C rates are highest for 60-69 year olds and men</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3170373465"/>
              </p:ext>
            </p:extLst>
          </p:nvPr>
        </p:nvGraphicFramePr>
        <p:xfrm>
          <a:off x="457040" y="1138700"/>
          <a:ext cx="9752171"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8D7D02C2-F781-43B2-9012-3D32542CEBE6}"/>
              </a:ext>
            </a:extLst>
          </p:cNvPr>
          <p:cNvSpPr txBox="1"/>
          <p:nvPr/>
        </p:nvSpPr>
        <p:spPr>
          <a:xfrm>
            <a:off x="836612" y="6366672"/>
            <a:ext cx="9073406" cy="461665"/>
          </a:xfrm>
          <a:prstGeom prst="rect">
            <a:avLst/>
          </a:prstGeom>
          <a:noFill/>
        </p:spPr>
        <p:txBody>
          <a:bodyPr wrap="square" rtlCol="0">
            <a:spAutoFit/>
          </a:bodyPr>
          <a:lstStyle/>
          <a:p>
            <a:r>
              <a:rPr lang="en-US" sz="1200" dirty="0"/>
              <a:t>Data source: New York City Department of Health and Mental Hygiene Communicable Disease Surveillance Data, 2017. </a:t>
            </a:r>
          </a:p>
          <a:p>
            <a:r>
              <a:rPr lang="en-US" sz="1200" dirty="0"/>
              <a:t>Rates for age not age-adjusted.</a:t>
            </a:r>
          </a:p>
        </p:txBody>
      </p:sp>
    </p:spTree>
    <p:extLst>
      <p:ext uri="{BB962C8B-B14F-4D97-AF65-F5344CB8AC3E}">
        <p14:creationId xmlns:p14="http://schemas.microsoft.com/office/powerpoint/2010/main" val="1290023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893404" y="217604"/>
            <a:ext cx="10171986" cy="830997"/>
          </a:xfrm>
        </p:spPr>
        <p:txBody>
          <a:bodyPr/>
          <a:lstStyle/>
          <a:p>
            <a:r>
              <a:rPr lang="en-US" dirty="0"/>
              <a:t>In NYC overall, chronic hepatitis C rates increase as neighborhood poverty level increases</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1041206609"/>
              </p:ext>
            </p:extLst>
          </p:nvPr>
        </p:nvGraphicFramePr>
        <p:xfrm>
          <a:off x="531812" y="1138701"/>
          <a:ext cx="10895171" cy="5109700"/>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8D7D02C2-F781-43B2-9012-3D32542CEBE6}"/>
              </a:ext>
            </a:extLst>
          </p:cNvPr>
          <p:cNvSpPr txBox="1"/>
          <p:nvPr/>
        </p:nvSpPr>
        <p:spPr>
          <a:xfrm>
            <a:off x="836612" y="6428601"/>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2017. </a:t>
            </a:r>
          </a:p>
        </p:txBody>
      </p:sp>
    </p:spTree>
    <p:extLst>
      <p:ext uri="{BB962C8B-B14F-4D97-AF65-F5344CB8AC3E}">
        <p14:creationId xmlns:p14="http://schemas.microsoft.com/office/powerpoint/2010/main" val="1926732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D630B1-1F59-453F-8C06-D744416C5FBE}"/>
              </a:ext>
            </a:extLst>
          </p:cNvPr>
          <p:cNvSpPr txBox="1"/>
          <p:nvPr/>
        </p:nvSpPr>
        <p:spPr>
          <a:xfrm>
            <a:off x="836612" y="6366672"/>
            <a:ext cx="9073406" cy="646331"/>
          </a:xfrm>
          <a:prstGeom prst="rect">
            <a:avLst/>
          </a:prstGeom>
          <a:noFill/>
        </p:spPr>
        <p:txBody>
          <a:bodyPr wrap="square" rtlCol="0">
            <a:spAutoFit/>
          </a:bodyPr>
          <a:lstStyle/>
          <a:p>
            <a:r>
              <a:rPr lang="en-US" sz="1200" dirty="0"/>
              <a:t>Data source: New York City Department of Health and Mental Hygiene Communicable Disease Surveillance Data, 2000-2017.  </a:t>
            </a:r>
          </a:p>
          <a:p>
            <a:r>
              <a:rPr lang="en-US" sz="1200" dirty="0"/>
              <a:t>Data missing for Staten Island for 2001. </a:t>
            </a:r>
          </a:p>
          <a:p>
            <a:endParaRPr lang="en-US" sz="1200" dirty="0"/>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2509742409"/>
              </p:ext>
            </p:extLst>
          </p:nvPr>
        </p:nvGraphicFramePr>
        <p:xfrm>
          <a:off x="989012" y="1143001"/>
          <a:ext cx="9390986" cy="510139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398462" y="266254"/>
            <a:ext cx="11391900" cy="412421"/>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600" dirty="0"/>
              <a:t>The legionella rate in the Bronx has increased 7-fold from 2000 to 2017</a:t>
            </a:r>
          </a:p>
        </p:txBody>
      </p:sp>
      <p:sp>
        <p:nvSpPr>
          <p:cNvPr id="2" name="Rectangle 1">
            <a:extLst>
              <a:ext uri="{FF2B5EF4-FFF2-40B4-BE49-F238E27FC236}">
                <a16:creationId xmlns:a16="http://schemas.microsoft.com/office/drawing/2014/main" xmlns="" id="{98B04C05-3E01-4F5F-A118-2730ECA11EBB}"/>
              </a:ext>
            </a:extLst>
          </p:cNvPr>
          <p:cNvSpPr/>
          <p:nvPr/>
        </p:nvSpPr>
        <p:spPr>
          <a:xfrm>
            <a:off x="9675812" y="1717830"/>
            <a:ext cx="2133601" cy="10668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There were two Legionella outbreaks in the Bronx in 2015.</a:t>
            </a:r>
          </a:p>
        </p:txBody>
      </p:sp>
      <p:sp>
        <p:nvSpPr>
          <p:cNvPr id="4" name="TextBox 3"/>
          <p:cNvSpPr txBox="1"/>
          <p:nvPr/>
        </p:nvSpPr>
        <p:spPr>
          <a:xfrm>
            <a:off x="2513012" y="1969477"/>
            <a:ext cx="5946402" cy="830997"/>
          </a:xfrm>
          <a:prstGeom prst="rect">
            <a:avLst/>
          </a:prstGeom>
          <a:noFill/>
        </p:spPr>
        <p:txBody>
          <a:bodyPr wrap="square" rtlCol="0">
            <a:spAutoFit/>
          </a:bodyPr>
          <a:lstStyle/>
          <a:p>
            <a:r>
              <a:rPr lang="en-US" sz="1200" i="1" dirty="0"/>
              <a:t>Legionella is a respiratory disease caused by bacteria that grow and multiply in a building water system. When contaminated water spreads in droplets small enough for people to breathe in, people can acquire a serious type of pneumonia called Legionnaires’ disease.  </a:t>
            </a:r>
          </a:p>
        </p:txBody>
      </p:sp>
    </p:spTree>
    <p:extLst>
      <p:ext uri="{BB962C8B-B14F-4D97-AF65-F5344CB8AC3E}">
        <p14:creationId xmlns:p14="http://schemas.microsoft.com/office/powerpoint/2010/main" val="1180112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2" y="762000"/>
            <a:ext cx="6838080" cy="5634335"/>
          </a:xfrm>
          <a:prstGeom prst="rect">
            <a:avLst/>
          </a:prstGeom>
        </p:spPr>
      </p:pic>
      <p:sp>
        <p:nvSpPr>
          <p:cNvPr id="3" name="TextBox 2">
            <a:extLst>
              <a:ext uri="{FF2B5EF4-FFF2-40B4-BE49-F238E27FC236}">
                <a16:creationId xmlns:a16="http://schemas.microsoft.com/office/drawing/2014/main" xmlns="" id="{CAD630B1-1F59-453F-8C06-D744416C5FBE}"/>
              </a:ext>
            </a:extLst>
          </p:cNvPr>
          <p:cNvSpPr txBox="1"/>
          <p:nvPr/>
        </p:nvSpPr>
        <p:spPr>
          <a:xfrm>
            <a:off x="912812" y="6428601"/>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2017. </a:t>
            </a:r>
          </a:p>
        </p:txBody>
      </p:sp>
      <p:sp>
        <p:nvSpPr>
          <p:cNvPr id="5" name="Title 4">
            <a:extLst>
              <a:ext uri="{FF2B5EF4-FFF2-40B4-BE49-F238E27FC236}">
                <a16:creationId xmlns:a16="http://schemas.microsoft.com/office/drawing/2014/main" xmlns="" id="{4BC54A65-8EBC-4C9C-A1DC-E691A581CF89}"/>
              </a:ext>
            </a:extLst>
          </p:cNvPr>
          <p:cNvSpPr>
            <a:spLocks noGrp="1"/>
          </p:cNvSpPr>
          <p:nvPr>
            <p:ph type="title"/>
          </p:nvPr>
        </p:nvSpPr>
        <p:spPr>
          <a:xfrm>
            <a:off x="609441" y="132262"/>
            <a:ext cx="10969943" cy="781752"/>
          </a:xfrm>
        </p:spPr>
        <p:txBody>
          <a:bodyPr/>
          <a:lstStyle/>
          <a:p>
            <a:r>
              <a:rPr lang="en-US" sz="2800" dirty="0"/>
              <a:t>Two of the 10 neighborhoods with the highest Legionella rates are in the Bronx</a:t>
            </a:r>
          </a:p>
        </p:txBody>
      </p:sp>
      <p:graphicFrame>
        <p:nvGraphicFramePr>
          <p:cNvPr id="7" name="Chart 6">
            <a:extLst>
              <a:ext uri="{FF2B5EF4-FFF2-40B4-BE49-F238E27FC236}">
                <a16:creationId xmlns:a16="http://schemas.microsoft.com/office/drawing/2014/main" xmlns="" id="{72CCD010-7FA4-4674-9D23-2DAE98FDB67A}"/>
              </a:ext>
            </a:extLst>
          </p:cNvPr>
          <p:cNvGraphicFramePr/>
          <p:nvPr>
            <p:extLst>
              <p:ext uri="{D42A27DB-BD31-4B8C-83A1-F6EECF244321}">
                <p14:modId xmlns:p14="http://schemas.microsoft.com/office/powerpoint/2010/main" val="437802623"/>
              </p:ext>
            </p:extLst>
          </p:nvPr>
        </p:nvGraphicFramePr>
        <p:xfrm>
          <a:off x="6219556" y="1380254"/>
          <a:ext cx="5944767" cy="51816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Table 21">
            <a:extLst>
              <a:ext uri="{FF2B5EF4-FFF2-40B4-BE49-F238E27FC236}">
                <a16:creationId xmlns:a16="http://schemas.microsoft.com/office/drawing/2014/main" xmlns="" id="{D6CCE64F-17A8-479B-A774-1A6937B62328}"/>
              </a:ext>
            </a:extLst>
          </p:cNvPr>
          <p:cNvGraphicFramePr>
            <a:graphicFrameLocks noGrp="1"/>
          </p:cNvGraphicFramePr>
          <p:nvPr>
            <p:extLst>
              <p:ext uri="{D42A27DB-BD31-4B8C-83A1-F6EECF244321}">
                <p14:modId xmlns:p14="http://schemas.microsoft.com/office/powerpoint/2010/main" val="1139132110"/>
              </p:ext>
            </p:extLst>
          </p:nvPr>
        </p:nvGraphicFramePr>
        <p:xfrm>
          <a:off x="227012" y="1168895"/>
          <a:ext cx="1666903" cy="1131097"/>
        </p:xfrm>
        <a:graphic>
          <a:graphicData uri="http://schemas.openxmlformats.org/drawingml/2006/table">
            <a:tbl>
              <a:tblPr>
                <a:tableStyleId>{F2DE63D5-997A-4646-A377-4702673A728D}</a:tableStyleId>
              </a:tblPr>
              <a:tblGrid>
                <a:gridCol w="211688">
                  <a:extLst>
                    <a:ext uri="{9D8B030D-6E8A-4147-A177-3AD203B41FA5}">
                      <a16:colId xmlns:a16="http://schemas.microsoft.com/office/drawing/2014/main" xmlns="" val="20000"/>
                    </a:ext>
                  </a:extLst>
                </a:gridCol>
                <a:gridCol w="1455215">
                  <a:extLst>
                    <a:ext uri="{9D8B030D-6E8A-4147-A177-3AD203B41FA5}">
                      <a16:colId xmlns:a16="http://schemas.microsoft.com/office/drawing/2014/main" xmlns="" val="20001"/>
                    </a:ext>
                  </a:extLst>
                </a:gridCol>
              </a:tblGrid>
              <a:tr h="64344">
                <a:tc>
                  <a:txBody>
                    <a:bodyPr/>
                    <a:lstStyle/>
                    <a:p>
                      <a:pPr algn="r" fontAlgn="b"/>
                      <a:r>
                        <a:rPr lang="en-US" sz="800" b="0" i="0" u="none" strike="noStrike" dirty="0">
                          <a:solidFill>
                            <a:schemeClr val="tx1"/>
                          </a:solidFill>
                          <a:effectLst/>
                          <a:latin typeface="+mn-lt"/>
                        </a:rPr>
                        <a:t>101</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800" b="0" i="0" u="none" strike="noStrike">
                          <a:solidFill>
                            <a:schemeClr val="tx1"/>
                          </a:solidFill>
                          <a:effectLst/>
                          <a:latin typeface="+mn-lt"/>
                        </a:rPr>
                        <a:t>Kingsbridge</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166806">
                <a:tc>
                  <a:txBody>
                    <a:bodyPr/>
                    <a:lstStyle/>
                    <a:p>
                      <a:pPr algn="r" fontAlgn="b"/>
                      <a:r>
                        <a:rPr lang="en-US" sz="800" b="0" i="0" u="none" strike="noStrike" dirty="0">
                          <a:solidFill>
                            <a:schemeClr val="tx1"/>
                          </a:solidFill>
                          <a:effectLst/>
                          <a:latin typeface="+mn-lt"/>
                        </a:rPr>
                        <a:t>102</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Northeast</a:t>
                      </a:r>
                      <a:r>
                        <a:rPr lang="en-US" sz="800" b="0" i="0" u="none" strike="noStrike" baseline="0" dirty="0">
                          <a:solidFill>
                            <a:schemeClr val="tx1"/>
                          </a:solidFill>
                          <a:effectLst/>
                          <a:latin typeface="+mn-lt"/>
                        </a:rPr>
                        <a:t> Bronx</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166806">
                <a:tc>
                  <a:txBody>
                    <a:bodyPr/>
                    <a:lstStyle/>
                    <a:p>
                      <a:pPr algn="r" fontAlgn="b"/>
                      <a:r>
                        <a:rPr lang="en-US" sz="800" b="0" i="0" u="none" strike="noStrike" dirty="0">
                          <a:solidFill>
                            <a:schemeClr val="tx1"/>
                          </a:solidFill>
                          <a:effectLst/>
                          <a:latin typeface="+mn-lt"/>
                        </a:rPr>
                        <a:t>103</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a:solidFill>
                            <a:schemeClr val="tx1"/>
                          </a:solidFill>
                          <a:effectLst/>
                          <a:latin typeface="+mn-lt"/>
                        </a:rPr>
                        <a:t>Fordham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166806">
                <a:tc>
                  <a:txBody>
                    <a:bodyPr/>
                    <a:lstStyle/>
                    <a:p>
                      <a:pPr algn="r" fontAlgn="b"/>
                      <a:r>
                        <a:rPr lang="en-US" sz="800" b="0" i="0" u="none" strike="noStrike" dirty="0">
                          <a:solidFill>
                            <a:schemeClr val="tx1"/>
                          </a:solidFill>
                          <a:effectLst/>
                          <a:latin typeface="+mn-lt"/>
                        </a:rPr>
                        <a:t>104</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Pelham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166806">
                <a:tc>
                  <a:txBody>
                    <a:bodyPr/>
                    <a:lstStyle/>
                    <a:p>
                      <a:pPr algn="r" fontAlgn="b"/>
                      <a:r>
                        <a:rPr lang="en-US" sz="800" b="0" i="0" u="none" strike="noStrike" dirty="0">
                          <a:solidFill>
                            <a:schemeClr val="tx1"/>
                          </a:solidFill>
                          <a:effectLst/>
                          <a:latin typeface="+mn-lt"/>
                        </a:rPr>
                        <a:t>105</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Crotona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166806">
                <a:tc>
                  <a:txBody>
                    <a:bodyPr/>
                    <a:lstStyle/>
                    <a:p>
                      <a:pPr algn="r" fontAlgn="b"/>
                      <a:r>
                        <a:rPr lang="en-US" sz="800" b="0" i="0" u="none" strike="noStrike" dirty="0">
                          <a:solidFill>
                            <a:schemeClr val="tx1"/>
                          </a:solidFill>
                          <a:effectLst/>
                          <a:latin typeface="+mn-lt"/>
                        </a:rPr>
                        <a:t>106</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err="1">
                          <a:solidFill>
                            <a:schemeClr val="tx1"/>
                          </a:solidFill>
                          <a:effectLst/>
                          <a:latin typeface="+mn-lt"/>
                        </a:rPr>
                        <a:t>Morrisania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166806">
                <a:tc>
                  <a:txBody>
                    <a:bodyPr/>
                    <a:lstStyle/>
                    <a:p>
                      <a:pPr algn="r" fontAlgn="b"/>
                      <a:r>
                        <a:rPr lang="en-US" sz="800" b="0" i="0" u="none" strike="noStrike" dirty="0">
                          <a:solidFill>
                            <a:schemeClr val="tx1"/>
                          </a:solidFill>
                          <a:effectLst/>
                          <a:latin typeface="+mn-lt"/>
                        </a:rPr>
                        <a:t>107</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Mott</a:t>
                      </a:r>
                      <a:r>
                        <a:rPr lang="en-US" sz="800" b="0" i="0" u="none" strike="noStrike" baseline="0" dirty="0">
                          <a:solidFill>
                            <a:schemeClr val="tx1"/>
                          </a:solidFill>
                          <a:effectLst/>
                          <a:latin typeface="+mn-lt"/>
                        </a:rPr>
                        <a:t> Haven</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bl>
          </a:graphicData>
        </a:graphic>
      </p:graphicFrame>
      <p:sp>
        <p:nvSpPr>
          <p:cNvPr id="26" name="TextBox 25">
            <a:extLst>
              <a:ext uri="{FF2B5EF4-FFF2-40B4-BE49-F238E27FC236}">
                <a16:creationId xmlns:a16="http://schemas.microsoft.com/office/drawing/2014/main" xmlns="" id="{7D41A4DE-C09C-40FD-8F0D-D542B90311C9}"/>
              </a:ext>
            </a:extLst>
          </p:cNvPr>
          <p:cNvSpPr txBox="1"/>
          <p:nvPr/>
        </p:nvSpPr>
        <p:spPr>
          <a:xfrm>
            <a:off x="3903177" y="1091107"/>
            <a:ext cx="377026" cy="230832"/>
          </a:xfrm>
          <a:prstGeom prst="rect">
            <a:avLst/>
          </a:prstGeom>
          <a:noFill/>
        </p:spPr>
        <p:txBody>
          <a:bodyPr wrap="none" rtlCol="0">
            <a:spAutoFit/>
          </a:bodyPr>
          <a:lstStyle/>
          <a:p>
            <a:r>
              <a:rPr lang="en-US" sz="900" dirty="0">
                <a:solidFill>
                  <a:schemeClr val="bg1"/>
                </a:solidFill>
              </a:rPr>
              <a:t>101</a:t>
            </a:r>
          </a:p>
        </p:txBody>
      </p:sp>
      <p:sp>
        <p:nvSpPr>
          <p:cNvPr id="27" name="TextBox 26">
            <a:extLst>
              <a:ext uri="{FF2B5EF4-FFF2-40B4-BE49-F238E27FC236}">
                <a16:creationId xmlns:a16="http://schemas.microsoft.com/office/drawing/2014/main" xmlns="" id="{EF3A39C3-89E3-490B-A5D1-5C6C8190E035}"/>
              </a:ext>
            </a:extLst>
          </p:cNvPr>
          <p:cNvSpPr txBox="1"/>
          <p:nvPr/>
        </p:nvSpPr>
        <p:spPr>
          <a:xfrm>
            <a:off x="4494212" y="1296609"/>
            <a:ext cx="377026" cy="230832"/>
          </a:xfrm>
          <a:prstGeom prst="rect">
            <a:avLst/>
          </a:prstGeom>
          <a:noFill/>
        </p:spPr>
        <p:txBody>
          <a:bodyPr wrap="none" rtlCol="0">
            <a:spAutoFit/>
          </a:bodyPr>
          <a:lstStyle/>
          <a:p>
            <a:r>
              <a:rPr lang="en-US" sz="900" dirty="0">
                <a:solidFill>
                  <a:schemeClr val="bg1"/>
                </a:solidFill>
              </a:rPr>
              <a:t>102</a:t>
            </a:r>
          </a:p>
        </p:txBody>
      </p:sp>
      <p:sp>
        <p:nvSpPr>
          <p:cNvPr id="29" name="TextBox 28">
            <a:extLst>
              <a:ext uri="{FF2B5EF4-FFF2-40B4-BE49-F238E27FC236}">
                <a16:creationId xmlns:a16="http://schemas.microsoft.com/office/drawing/2014/main" xmlns="" id="{CC9DFF22-F2C9-4481-BAE6-52578DF1A0C6}"/>
              </a:ext>
            </a:extLst>
          </p:cNvPr>
          <p:cNvSpPr txBox="1"/>
          <p:nvPr/>
        </p:nvSpPr>
        <p:spPr>
          <a:xfrm>
            <a:off x="4103245" y="1387461"/>
            <a:ext cx="377026" cy="230832"/>
          </a:xfrm>
          <a:prstGeom prst="rect">
            <a:avLst/>
          </a:prstGeom>
          <a:noFill/>
        </p:spPr>
        <p:txBody>
          <a:bodyPr wrap="none" rtlCol="0">
            <a:spAutoFit/>
          </a:bodyPr>
          <a:lstStyle/>
          <a:p>
            <a:r>
              <a:rPr lang="en-US" sz="900" dirty="0">
                <a:solidFill>
                  <a:schemeClr val="bg1"/>
                </a:solidFill>
              </a:rPr>
              <a:t>103</a:t>
            </a:r>
          </a:p>
        </p:txBody>
      </p:sp>
      <p:sp>
        <p:nvSpPr>
          <p:cNvPr id="30" name="TextBox 29">
            <a:extLst>
              <a:ext uri="{FF2B5EF4-FFF2-40B4-BE49-F238E27FC236}">
                <a16:creationId xmlns:a16="http://schemas.microsoft.com/office/drawing/2014/main" xmlns="" id="{8B96260C-29EA-4755-A65D-63C2C42EB669}"/>
              </a:ext>
            </a:extLst>
          </p:cNvPr>
          <p:cNvSpPr txBox="1"/>
          <p:nvPr/>
        </p:nvSpPr>
        <p:spPr>
          <a:xfrm>
            <a:off x="4480271" y="1702939"/>
            <a:ext cx="377026" cy="230832"/>
          </a:xfrm>
          <a:prstGeom prst="rect">
            <a:avLst/>
          </a:prstGeom>
          <a:noFill/>
        </p:spPr>
        <p:txBody>
          <a:bodyPr wrap="none" rtlCol="0">
            <a:spAutoFit/>
          </a:bodyPr>
          <a:lstStyle/>
          <a:p>
            <a:r>
              <a:rPr lang="en-US" sz="900" dirty="0">
                <a:solidFill>
                  <a:schemeClr val="bg1"/>
                </a:solidFill>
              </a:rPr>
              <a:t>104</a:t>
            </a:r>
          </a:p>
        </p:txBody>
      </p:sp>
      <p:sp>
        <p:nvSpPr>
          <p:cNvPr id="32" name="TextBox 31">
            <a:extLst>
              <a:ext uri="{FF2B5EF4-FFF2-40B4-BE49-F238E27FC236}">
                <a16:creationId xmlns:a16="http://schemas.microsoft.com/office/drawing/2014/main" xmlns="" id="{209B7380-8143-48B9-A84C-BDE500F1DE1A}"/>
              </a:ext>
            </a:extLst>
          </p:cNvPr>
          <p:cNvSpPr txBox="1"/>
          <p:nvPr/>
        </p:nvSpPr>
        <p:spPr>
          <a:xfrm>
            <a:off x="3979955" y="1621828"/>
            <a:ext cx="377026" cy="230832"/>
          </a:xfrm>
          <a:prstGeom prst="rect">
            <a:avLst/>
          </a:prstGeom>
          <a:noFill/>
        </p:spPr>
        <p:txBody>
          <a:bodyPr wrap="none" rtlCol="0">
            <a:spAutoFit/>
          </a:bodyPr>
          <a:lstStyle/>
          <a:p>
            <a:r>
              <a:rPr lang="en-US" sz="900" dirty="0">
                <a:solidFill>
                  <a:schemeClr val="bg1"/>
                </a:solidFill>
              </a:rPr>
              <a:t>105</a:t>
            </a:r>
          </a:p>
        </p:txBody>
      </p:sp>
      <p:sp>
        <p:nvSpPr>
          <p:cNvPr id="34" name="TextBox 33">
            <a:extLst>
              <a:ext uri="{FF2B5EF4-FFF2-40B4-BE49-F238E27FC236}">
                <a16:creationId xmlns:a16="http://schemas.microsoft.com/office/drawing/2014/main" xmlns="" id="{62B87364-4348-4116-82D8-6E8F7300E5A1}"/>
              </a:ext>
            </a:extLst>
          </p:cNvPr>
          <p:cNvSpPr txBox="1"/>
          <p:nvPr/>
        </p:nvSpPr>
        <p:spPr>
          <a:xfrm>
            <a:off x="3811623" y="1847251"/>
            <a:ext cx="377026" cy="230832"/>
          </a:xfrm>
          <a:prstGeom prst="rect">
            <a:avLst/>
          </a:prstGeom>
          <a:noFill/>
        </p:spPr>
        <p:txBody>
          <a:bodyPr wrap="none" rtlCol="0">
            <a:spAutoFit/>
          </a:bodyPr>
          <a:lstStyle/>
          <a:p>
            <a:r>
              <a:rPr lang="en-US" sz="900" dirty="0">
                <a:solidFill>
                  <a:schemeClr val="bg1"/>
                </a:solidFill>
              </a:rPr>
              <a:t>106</a:t>
            </a:r>
          </a:p>
        </p:txBody>
      </p:sp>
      <p:sp>
        <p:nvSpPr>
          <p:cNvPr id="35" name="TextBox 34">
            <a:extLst>
              <a:ext uri="{FF2B5EF4-FFF2-40B4-BE49-F238E27FC236}">
                <a16:creationId xmlns:a16="http://schemas.microsoft.com/office/drawing/2014/main" xmlns="" id="{EF3A39C3-89E3-490B-A5D1-5C6C8190E035}"/>
              </a:ext>
            </a:extLst>
          </p:cNvPr>
          <p:cNvSpPr txBox="1"/>
          <p:nvPr/>
        </p:nvSpPr>
        <p:spPr>
          <a:xfrm>
            <a:off x="4000136" y="2009513"/>
            <a:ext cx="377026" cy="230832"/>
          </a:xfrm>
          <a:prstGeom prst="rect">
            <a:avLst/>
          </a:prstGeom>
          <a:noFill/>
        </p:spPr>
        <p:txBody>
          <a:bodyPr wrap="none" rtlCol="0">
            <a:spAutoFit/>
          </a:bodyPr>
          <a:lstStyle/>
          <a:p>
            <a:r>
              <a:rPr lang="en-US" sz="900" dirty="0"/>
              <a:t>107</a:t>
            </a:r>
          </a:p>
        </p:txBody>
      </p:sp>
    </p:spTree>
    <p:extLst>
      <p:ext uri="{BB962C8B-B14F-4D97-AF65-F5344CB8AC3E}">
        <p14:creationId xmlns:p14="http://schemas.microsoft.com/office/powerpoint/2010/main" val="2083440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865356" y="228600"/>
            <a:ext cx="10969943" cy="830997"/>
          </a:xfrm>
        </p:spPr>
        <p:txBody>
          <a:bodyPr/>
          <a:lstStyle/>
          <a:p>
            <a:r>
              <a:rPr lang="en-US" dirty="0"/>
              <a:t>In NYC overall, Legionella rates are highest for 65+ year olds and men</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1911105535"/>
              </p:ext>
            </p:extLst>
          </p:nvPr>
        </p:nvGraphicFramePr>
        <p:xfrm>
          <a:off x="457040" y="1138700"/>
          <a:ext cx="9752171"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8D7D02C2-F781-43B2-9012-3D32542CEBE6}"/>
              </a:ext>
            </a:extLst>
          </p:cNvPr>
          <p:cNvSpPr txBox="1"/>
          <p:nvPr/>
        </p:nvSpPr>
        <p:spPr>
          <a:xfrm>
            <a:off x="836612" y="6366672"/>
            <a:ext cx="9073406" cy="461665"/>
          </a:xfrm>
          <a:prstGeom prst="rect">
            <a:avLst/>
          </a:prstGeom>
          <a:noFill/>
        </p:spPr>
        <p:txBody>
          <a:bodyPr wrap="square" rtlCol="0">
            <a:spAutoFit/>
          </a:bodyPr>
          <a:lstStyle/>
          <a:p>
            <a:r>
              <a:rPr lang="en-US" sz="1200" dirty="0"/>
              <a:t>Data source: New York City Department of Health and Mental Hygiene Communicable Disease Surveillance Data, 2017. </a:t>
            </a:r>
          </a:p>
          <a:p>
            <a:r>
              <a:rPr lang="en-US" sz="1200" dirty="0"/>
              <a:t>Rates for age not age-adjusted.</a:t>
            </a:r>
          </a:p>
        </p:txBody>
      </p:sp>
    </p:spTree>
    <p:extLst>
      <p:ext uri="{BB962C8B-B14F-4D97-AF65-F5344CB8AC3E}">
        <p14:creationId xmlns:p14="http://schemas.microsoft.com/office/powerpoint/2010/main" val="2555597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6" y="738450"/>
            <a:ext cx="7458076" cy="5783168"/>
          </a:xfrm>
          <a:prstGeom prst="rect">
            <a:avLst/>
          </a:prstGeom>
        </p:spPr>
      </p:pic>
      <p:sp>
        <p:nvSpPr>
          <p:cNvPr id="3" name="TextBox 2">
            <a:extLst>
              <a:ext uri="{FF2B5EF4-FFF2-40B4-BE49-F238E27FC236}">
                <a16:creationId xmlns:a16="http://schemas.microsoft.com/office/drawing/2014/main" xmlns="" id="{CAD630B1-1F59-453F-8C06-D744416C5FBE}"/>
              </a:ext>
            </a:extLst>
          </p:cNvPr>
          <p:cNvSpPr txBox="1"/>
          <p:nvPr/>
        </p:nvSpPr>
        <p:spPr>
          <a:xfrm>
            <a:off x="989012" y="6521618"/>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2017. </a:t>
            </a:r>
          </a:p>
        </p:txBody>
      </p:sp>
      <p:sp>
        <p:nvSpPr>
          <p:cNvPr id="5" name="Title 4">
            <a:extLst>
              <a:ext uri="{FF2B5EF4-FFF2-40B4-BE49-F238E27FC236}">
                <a16:creationId xmlns:a16="http://schemas.microsoft.com/office/drawing/2014/main" xmlns="" id="{4BC54A65-8EBC-4C9C-A1DC-E691A581CF89}"/>
              </a:ext>
            </a:extLst>
          </p:cNvPr>
          <p:cNvSpPr>
            <a:spLocks noGrp="1"/>
          </p:cNvSpPr>
          <p:nvPr>
            <p:ph type="title"/>
          </p:nvPr>
        </p:nvSpPr>
        <p:spPr>
          <a:xfrm>
            <a:off x="341312" y="181507"/>
            <a:ext cx="11506201" cy="683264"/>
          </a:xfrm>
        </p:spPr>
        <p:txBody>
          <a:bodyPr/>
          <a:lstStyle/>
          <a:p>
            <a:r>
              <a:rPr lang="en-US" sz="2400" dirty="0"/>
              <a:t>Salmonella rates are above average in the </a:t>
            </a:r>
            <a:r>
              <a:rPr lang="en-US" sz="2400" dirty="0" err="1"/>
              <a:t>Morrisania</a:t>
            </a:r>
            <a:r>
              <a:rPr lang="en-US" sz="2400" dirty="0"/>
              <a:t>, Pelham, and Fordham areas of the Bronx compared to New York City overall</a:t>
            </a:r>
          </a:p>
        </p:txBody>
      </p:sp>
      <p:graphicFrame>
        <p:nvGraphicFramePr>
          <p:cNvPr id="7" name="Chart 6">
            <a:extLst>
              <a:ext uri="{FF2B5EF4-FFF2-40B4-BE49-F238E27FC236}">
                <a16:creationId xmlns:a16="http://schemas.microsoft.com/office/drawing/2014/main" xmlns="" id="{72CCD010-7FA4-4674-9D23-2DAE98FDB67A}"/>
              </a:ext>
            </a:extLst>
          </p:cNvPr>
          <p:cNvGraphicFramePr/>
          <p:nvPr>
            <p:extLst>
              <p:ext uri="{D42A27DB-BD31-4B8C-83A1-F6EECF244321}">
                <p14:modId xmlns:p14="http://schemas.microsoft.com/office/powerpoint/2010/main" val="1939708968"/>
              </p:ext>
            </p:extLst>
          </p:nvPr>
        </p:nvGraphicFramePr>
        <p:xfrm>
          <a:off x="6704012" y="1260042"/>
          <a:ext cx="5408613" cy="46298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Table 26">
            <a:extLst>
              <a:ext uri="{FF2B5EF4-FFF2-40B4-BE49-F238E27FC236}">
                <a16:creationId xmlns:a16="http://schemas.microsoft.com/office/drawing/2014/main" xmlns="" id="{2CCC08B3-A16D-4C44-A82A-8E12A8830023}"/>
              </a:ext>
            </a:extLst>
          </p:cNvPr>
          <p:cNvGraphicFramePr>
            <a:graphicFrameLocks noGrp="1"/>
          </p:cNvGraphicFramePr>
          <p:nvPr>
            <p:extLst>
              <p:ext uri="{D42A27DB-BD31-4B8C-83A1-F6EECF244321}">
                <p14:modId xmlns:p14="http://schemas.microsoft.com/office/powerpoint/2010/main" val="1097005519"/>
              </p:ext>
            </p:extLst>
          </p:nvPr>
        </p:nvGraphicFramePr>
        <p:xfrm>
          <a:off x="379412" y="1269567"/>
          <a:ext cx="1828800" cy="1371602"/>
        </p:xfrm>
        <a:graphic>
          <a:graphicData uri="http://schemas.openxmlformats.org/drawingml/2006/table">
            <a:tbl>
              <a:tblPr>
                <a:tableStyleId>{F2DE63D5-997A-4646-A377-4702673A728D}</a:tableStyleId>
              </a:tblPr>
              <a:tblGrid>
                <a:gridCol w="232248">
                  <a:extLst>
                    <a:ext uri="{9D8B030D-6E8A-4147-A177-3AD203B41FA5}">
                      <a16:colId xmlns:a16="http://schemas.microsoft.com/office/drawing/2014/main" xmlns="" val="20000"/>
                    </a:ext>
                  </a:extLst>
                </a:gridCol>
                <a:gridCol w="1596552">
                  <a:extLst>
                    <a:ext uri="{9D8B030D-6E8A-4147-A177-3AD203B41FA5}">
                      <a16:colId xmlns:a16="http://schemas.microsoft.com/office/drawing/2014/main" xmlns="" val="20001"/>
                    </a:ext>
                  </a:extLst>
                </a:gridCol>
              </a:tblGrid>
              <a:tr h="157958">
                <a:tc>
                  <a:txBody>
                    <a:bodyPr/>
                    <a:lstStyle/>
                    <a:p>
                      <a:pPr algn="r" fontAlgn="b"/>
                      <a:r>
                        <a:rPr lang="en-US" sz="800" b="0" i="0" u="none" strike="noStrike" dirty="0">
                          <a:solidFill>
                            <a:schemeClr val="tx1"/>
                          </a:solidFill>
                          <a:effectLst/>
                          <a:latin typeface="+mn-lt"/>
                        </a:rPr>
                        <a:t>101</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800" b="0" i="0" u="none" strike="noStrike" dirty="0">
                          <a:solidFill>
                            <a:schemeClr val="tx1"/>
                          </a:solidFill>
                          <a:effectLst/>
                          <a:latin typeface="+mn-lt"/>
                        </a:rPr>
                        <a:t>Kingsbridge</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202274">
                <a:tc>
                  <a:txBody>
                    <a:bodyPr/>
                    <a:lstStyle/>
                    <a:p>
                      <a:pPr algn="r" fontAlgn="b"/>
                      <a:r>
                        <a:rPr lang="en-US" sz="800" b="0" i="0" u="none" strike="noStrike" dirty="0">
                          <a:solidFill>
                            <a:schemeClr val="tx1"/>
                          </a:solidFill>
                          <a:effectLst/>
                          <a:latin typeface="+mn-lt"/>
                        </a:rPr>
                        <a:t>102</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Northeast</a:t>
                      </a:r>
                      <a:r>
                        <a:rPr lang="en-US" sz="800" b="0" i="0" u="none" strike="noStrike" baseline="0" dirty="0">
                          <a:solidFill>
                            <a:schemeClr val="tx1"/>
                          </a:solidFill>
                          <a:effectLst/>
                          <a:latin typeface="+mn-lt"/>
                        </a:rPr>
                        <a:t> Bronx</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202274">
                <a:tc>
                  <a:txBody>
                    <a:bodyPr/>
                    <a:lstStyle/>
                    <a:p>
                      <a:pPr algn="r" fontAlgn="b"/>
                      <a:r>
                        <a:rPr lang="en-US" sz="800" b="0" i="0" u="none" strike="noStrike" dirty="0">
                          <a:solidFill>
                            <a:schemeClr val="tx1"/>
                          </a:solidFill>
                          <a:effectLst/>
                          <a:latin typeface="+mn-lt"/>
                        </a:rPr>
                        <a:t>103</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a:solidFill>
                            <a:schemeClr val="tx1"/>
                          </a:solidFill>
                          <a:effectLst/>
                          <a:latin typeface="+mn-lt"/>
                        </a:rPr>
                        <a:t>Fordham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202274">
                <a:tc>
                  <a:txBody>
                    <a:bodyPr/>
                    <a:lstStyle/>
                    <a:p>
                      <a:pPr algn="r" fontAlgn="b"/>
                      <a:r>
                        <a:rPr lang="en-US" sz="800" b="0" i="0" u="none" strike="noStrike" dirty="0">
                          <a:solidFill>
                            <a:schemeClr val="tx1"/>
                          </a:solidFill>
                          <a:effectLst/>
                          <a:latin typeface="+mn-lt"/>
                        </a:rPr>
                        <a:t>104</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Pelham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202274">
                <a:tc>
                  <a:txBody>
                    <a:bodyPr/>
                    <a:lstStyle/>
                    <a:p>
                      <a:pPr algn="r" fontAlgn="b"/>
                      <a:r>
                        <a:rPr lang="en-US" sz="800" b="0" i="0" u="none" strike="noStrike" dirty="0">
                          <a:solidFill>
                            <a:schemeClr val="tx1"/>
                          </a:solidFill>
                          <a:effectLst/>
                          <a:latin typeface="+mn-lt"/>
                        </a:rPr>
                        <a:t>105</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Crotona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202274">
                <a:tc>
                  <a:txBody>
                    <a:bodyPr/>
                    <a:lstStyle/>
                    <a:p>
                      <a:pPr algn="r" fontAlgn="b"/>
                      <a:r>
                        <a:rPr lang="en-US" sz="800" b="0" i="0" u="none" strike="noStrike" dirty="0">
                          <a:solidFill>
                            <a:schemeClr val="tx1"/>
                          </a:solidFill>
                          <a:effectLst/>
                          <a:latin typeface="+mn-lt"/>
                        </a:rPr>
                        <a:t>106</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err="1">
                          <a:solidFill>
                            <a:schemeClr val="tx1"/>
                          </a:solidFill>
                          <a:effectLst/>
                          <a:latin typeface="+mn-lt"/>
                        </a:rPr>
                        <a:t>Morrisania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202274">
                <a:tc>
                  <a:txBody>
                    <a:bodyPr/>
                    <a:lstStyle/>
                    <a:p>
                      <a:pPr algn="r" fontAlgn="b"/>
                      <a:r>
                        <a:rPr lang="en-US" sz="800" b="0" i="0" u="none" strike="noStrike" dirty="0">
                          <a:solidFill>
                            <a:schemeClr val="tx1"/>
                          </a:solidFill>
                          <a:effectLst/>
                          <a:latin typeface="+mn-lt"/>
                        </a:rPr>
                        <a:t>107</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Mott</a:t>
                      </a:r>
                      <a:r>
                        <a:rPr lang="en-US" sz="800" b="0" i="0" u="none" strike="noStrike" baseline="0" dirty="0">
                          <a:solidFill>
                            <a:schemeClr val="tx1"/>
                          </a:solidFill>
                          <a:effectLst/>
                          <a:latin typeface="+mn-lt"/>
                        </a:rPr>
                        <a:t> Haven</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bl>
          </a:graphicData>
        </a:graphic>
      </p:graphicFrame>
      <p:sp>
        <p:nvSpPr>
          <p:cNvPr id="35" name="TextBox 34">
            <a:extLst>
              <a:ext uri="{FF2B5EF4-FFF2-40B4-BE49-F238E27FC236}">
                <a16:creationId xmlns:a16="http://schemas.microsoft.com/office/drawing/2014/main" xmlns="" id="{7D41A4DE-C09C-40FD-8F0D-D542B90311C9}"/>
              </a:ext>
            </a:extLst>
          </p:cNvPr>
          <p:cNvSpPr txBox="1"/>
          <p:nvPr/>
        </p:nvSpPr>
        <p:spPr>
          <a:xfrm>
            <a:off x="4265612" y="1029210"/>
            <a:ext cx="377026" cy="230832"/>
          </a:xfrm>
          <a:prstGeom prst="rect">
            <a:avLst/>
          </a:prstGeom>
          <a:noFill/>
        </p:spPr>
        <p:txBody>
          <a:bodyPr wrap="none" rtlCol="0">
            <a:spAutoFit/>
          </a:bodyPr>
          <a:lstStyle/>
          <a:p>
            <a:r>
              <a:rPr lang="en-US" sz="900" dirty="0">
                <a:solidFill>
                  <a:schemeClr val="bg1"/>
                </a:solidFill>
              </a:rPr>
              <a:t>101</a:t>
            </a:r>
          </a:p>
        </p:txBody>
      </p:sp>
      <p:sp>
        <p:nvSpPr>
          <p:cNvPr id="36" name="TextBox 35">
            <a:extLst>
              <a:ext uri="{FF2B5EF4-FFF2-40B4-BE49-F238E27FC236}">
                <a16:creationId xmlns:a16="http://schemas.microsoft.com/office/drawing/2014/main" xmlns="" id="{EF3A39C3-89E3-490B-A5D1-5C6C8190E035}"/>
              </a:ext>
            </a:extLst>
          </p:cNvPr>
          <p:cNvSpPr txBox="1"/>
          <p:nvPr/>
        </p:nvSpPr>
        <p:spPr>
          <a:xfrm>
            <a:off x="4799012" y="1260042"/>
            <a:ext cx="377026" cy="230832"/>
          </a:xfrm>
          <a:prstGeom prst="rect">
            <a:avLst/>
          </a:prstGeom>
          <a:noFill/>
        </p:spPr>
        <p:txBody>
          <a:bodyPr wrap="none" rtlCol="0">
            <a:spAutoFit/>
          </a:bodyPr>
          <a:lstStyle/>
          <a:p>
            <a:r>
              <a:rPr lang="en-US" sz="900" dirty="0"/>
              <a:t>102</a:t>
            </a:r>
          </a:p>
        </p:txBody>
      </p:sp>
      <p:sp>
        <p:nvSpPr>
          <p:cNvPr id="37" name="TextBox 36">
            <a:extLst>
              <a:ext uri="{FF2B5EF4-FFF2-40B4-BE49-F238E27FC236}">
                <a16:creationId xmlns:a16="http://schemas.microsoft.com/office/drawing/2014/main" xmlns="" id="{CC9DFF22-F2C9-4481-BAE6-52578DF1A0C6}"/>
              </a:ext>
            </a:extLst>
          </p:cNvPr>
          <p:cNvSpPr txBox="1"/>
          <p:nvPr/>
        </p:nvSpPr>
        <p:spPr>
          <a:xfrm>
            <a:off x="4433586" y="1311574"/>
            <a:ext cx="377026" cy="230832"/>
          </a:xfrm>
          <a:prstGeom prst="rect">
            <a:avLst/>
          </a:prstGeom>
          <a:noFill/>
        </p:spPr>
        <p:txBody>
          <a:bodyPr wrap="none" rtlCol="0">
            <a:spAutoFit/>
          </a:bodyPr>
          <a:lstStyle/>
          <a:p>
            <a:r>
              <a:rPr lang="en-US" sz="900" dirty="0">
                <a:solidFill>
                  <a:schemeClr val="bg1"/>
                </a:solidFill>
              </a:rPr>
              <a:t>103</a:t>
            </a:r>
          </a:p>
        </p:txBody>
      </p:sp>
      <p:sp>
        <p:nvSpPr>
          <p:cNvPr id="38" name="TextBox 37">
            <a:extLst>
              <a:ext uri="{FF2B5EF4-FFF2-40B4-BE49-F238E27FC236}">
                <a16:creationId xmlns:a16="http://schemas.microsoft.com/office/drawing/2014/main" xmlns="" id="{8B96260C-29EA-4755-A65D-63C2C42EB669}"/>
              </a:ext>
            </a:extLst>
          </p:cNvPr>
          <p:cNvSpPr txBox="1"/>
          <p:nvPr/>
        </p:nvSpPr>
        <p:spPr>
          <a:xfrm>
            <a:off x="4819552" y="1734335"/>
            <a:ext cx="377026" cy="230832"/>
          </a:xfrm>
          <a:prstGeom prst="rect">
            <a:avLst/>
          </a:prstGeom>
          <a:noFill/>
        </p:spPr>
        <p:txBody>
          <a:bodyPr wrap="none" rtlCol="0">
            <a:spAutoFit/>
          </a:bodyPr>
          <a:lstStyle/>
          <a:p>
            <a:r>
              <a:rPr lang="en-US" sz="900" dirty="0">
                <a:solidFill>
                  <a:schemeClr val="bg1"/>
                </a:solidFill>
              </a:rPr>
              <a:t>104</a:t>
            </a:r>
          </a:p>
        </p:txBody>
      </p:sp>
      <p:sp>
        <p:nvSpPr>
          <p:cNvPr id="39" name="TextBox 38">
            <a:extLst>
              <a:ext uri="{FF2B5EF4-FFF2-40B4-BE49-F238E27FC236}">
                <a16:creationId xmlns:a16="http://schemas.microsoft.com/office/drawing/2014/main" xmlns="" id="{209B7380-8143-48B9-A84C-BDE500F1DE1A}"/>
              </a:ext>
            </a:extLst>
          </p:cNvPr>
          <p:cNvSpPr txBox="1"/>
          <p:nvPr/>
        </p:nvSpPr>
        <p:spPr>
          <a:xfrm>
            <a:off x="4345786" y="1619704"/>
            <a:ext cx="377026" cy="230832"/>
          </a:xfrm>
          <a:prstGeom prst="rect">
            <a:avLst/>
          </a:prstGeom>
          <a:noFill/>
        </p:spPr>
        <p:txBody>
          <a:bodyPr wrap="none" rtlCol="0">
            <a:spAutoFit/>
          </a:bodyPr>
          <a:lstStyle/>
          <a:p>
            <a:r>
              <a:rPr lang="en-US" sz="900" dirty="0"/>
              <a:t>105</a:t>
            </a:r>
          </a:p>
        </p:txBody>
      </p:sp>
      <p:sp>
        <p:nvSpPr>
          <p:cNvPr id="40" name="TextBox 39">
            <a:extLst>
              <a:ext uri="{FF2B5EF4-FFF2-40B4-BE49-F238E27FC236}">
                <a16:creationId xmlns:a16="http://schemas.microsoft.com/office/drawing/2014/main" xmlns="" id="{62B87364-4348-4116-82D8-6E8F7300E5A1}"/>
              </a:ext>
            </a:extLst>
          </p:cNvPr>
          <p:cNvSpPr txBox="1"/>
          <p:nvPr/>
        </p:nvSpPr>
        <p:spPr>
          <a:xfrm>
            <a:off x="4056560" y="1799167"/>
            <a:ext cx="377026" cy="230832"/>
          </a:xfrm>
          <a:prstGeom prst="rect">
            <a:avLst/>
          </a:prstGeom>
          <a:noFill/>
        </p:spPr>
        <p:txBody>
          <a:bodyPr wrap="none" rtlCol="0">
            <a:spAutoFit/>
          </a:bodyPr>
          <a:lstStyle/>
          <a:p>
            <a:r>
              <a:rPr lang="en-US" sz="900" dirty="0">
                <a:solidFill>
                  <a:schemeClr val="bg1"/>
                </a:solidFill>
              </a:rPr>
              <a:t>106</a:t>
            </a:r>
          </a:p>
        </p:txBody>
      </p:sp>
      <p:sp>
        <p:nvSpPr>
          <p:cNvPr id="41" name="TextBox 40">
            <a:extLst>
              <a:ext uri="{FF2B5EF4-FFF2-40B4-BE49-F238E27FC236}">
                <a16:creationId xmlns:a16="http://schemas.microsoft.com/office/drawing/2014/main" xmlns="" id="{EF3A39C3-89E3-490B-A5D1-5C6C8190E035}"/>
              </a:ext>
            </a:extLst>
          </p:cNvPr>
          <p:cNvSpPr txBox="1"/>
          <p:nvPr/>
        </p:nvSpPr>
        <p:spPr>
          <a:xfrm>
            <a:off x="4273052" y="2029999"/>
            <a:ext cx="377026" cy="230832"/>
          </a:xfrm>
          <a:prstGeom prst="rect">
            <a:avLst/>
          </a:prstGeom>
          <a:noFill/>
        </p:spPr>
        <p:txBody>
          <a:bodyPr wrap="none" rtlCol="0">
            <a:spAutoFit/>
          </a:bodyPr>
          <a:lstStyle/>
          <a:p>
            <a:r>
              <a:rPr lang="en-US" sz="900" dirty="0"/>
              <a:t>107</a:t>
            </a:r>
          </a:p>
        </p:txBody>
      </p:sp>
    </p:spTree>
    <p:extLst>
      <p:ext uri="{BB962C8B-B14F-4D97-AF65-F5344CB8AC3E}">
        <p14:creationId xmlns:p14="http://schemas.microsoft.com/office/powerpoint/2010/main" val="2842157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531812" y="214329"/>
            <a:ext cx="11353799" cy="830997"/>
          </a:xfrm>
        </p:spPr>
        <p:txBody>
          <a:bodyPr/>
          <a:lstStyle/>
          <a:p>
            <a:r>
              <a:rPr lang="en-US" dirty="0"/>
              <a:t>In NYC overall, Legionella rates are higher in neighborhoods with higher poverty</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800762382"/>
              </p:ext>
            </p:extLst>
          </p:nvPr>
        </p:nvGraphicFramePr>
        <p:xfrm>
          <a:off x="531812" y="1138701"/>
          <a:ext cx="10895171" cy="5109700"/>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8D7D02C2-F781-43B2-9012-3D32542CEBE6}"/>
              </a:ext>
            </a:extLst>
          </p:cNvPr>
          <p:cNvSpPr txBox="1"/>
          <p:nvPr/>
        </p:nvSpPr>
        <p:spPr>
          <a:xfrm>
            <a:off x="836612" y="6428601"/>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2017. </a:t>
            </a:r>
          </a:p>
        </p:txBody>
      </p:sp>
    </p:spTree>
    <p:extLst>
      <p:ext uri="{BB962C8B-B14F-4D97-AF65-F5344CB8AC3E}">
        <p14:creationId xmlns:p14="http://schemas.microsoft.com/office/powerpoint/2010/main" val="1480612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D630B1-1F59-453F-8C06-D744416C5FBE}"/>
              </a:ext>
            </a:extLst>
          </p:cNvPr>
          <p:cNvSpPr txBox="1"/>
          <p:nvPr/>
        </p:nvSpPr>
        <p:spPr>
          <a:xfrm>
            <a:off x="836612" y="6428601"/>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2001-2017. </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1627727180"/>
              </p:ext>
            </p:extLst>
          </p:nvPr>
        </p:nvGraphicFramePr>
        <p:xfrm>
          <a:off x="989012" y="1143001"/>
          <a:ext cx="9390986" cy="510139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569912" y="300111"/>
            <a:ext cx="110490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The streptococcus pneumoniae rate has increased over 3-fold </a:t>
            </a:r>
          </a:p>
          <a:p>
            <a:r>
              <a:rPr lang="en-US" sz="2800" dirty="0"/>
              <a:t>in the Bronx</a:t>
            </a:r>
          </a:p>
        </p:txBody>
      </p:sp>
      <p:sp>
        <p:nvSpPr>
          <p:cNvPr id="2" name="TextBox 1"/>
          <p:cNvSpPr txBox="1"/>
          <p:nvPr/>
        </p:nvSpPr>
        <p:spPr>
          <a:xfrm>
            <a:off x="8761412" y="1219200"/>
            <a:ext cx="3124200" cy="830997"/>
          </a:xfrm>
          <a:prstGeom prst="rect">
            <a:avLst/>
          </a:prstGeom>
          <a:noFill/>
        </p:spPr>
        <p:txBody>
          <a:bodyPr wrap="square" rtlCol="0">
            <a:spAutoFit/>
          </a:bodyPr>
          <a:lstStyle/>
          <a:p>
            <a:r>
              <a:rPr lang="en-US" sz="1200" i="1" dirty="0"/>
              <a:t>Streptococcus </a:t>
            </a:r>
            <a:r>
              <a:rPr lang="en-US" sz="1200" i="1" dirty="0" err="1"/>
              <a:t>pneumoniae</a:t>
            </a:r>
            <a:r>
              <a:rPr lang="en-US" sz="1200" i="1" dirty="0"/>
              <a:t> are bacteria that can cause many types of illnesses, including pneumonia, ear infections, sinus infections, meningitis, and bacteremia.</a:t>
            </a:r>
          </a:p>
        </p:txBody>
      </p:sp>
    </p:spTree>
    <p:extLst>
      <p:ext uri="{BB962C8B-B14F-4D97-AF65-F5344CB8AC3E}">
        <p14:creationId xmlns:p14="http://schemas.microsoft.com/office/powerpoint/2010/main" val="777331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3" y="914400"/>
            <a:ext cx="7034646" cy="5474746"/>
          </a:xfrm>
          <a:prstGeom prst="rect">
            <a:avLst/>
          </a:prstGeom>
        </p:spPr>
      </p:pic>
      <p:sp>
        <p:nvSpPr>
          <p:cNvPr id="3" name="TextBox 2">
            <a:extLst>
              <a:ext uri="{FF2B5EF4-FFF2-40B4-BE49-F238E27FC236}">
                <a16:creationId xmlns:a16="http://schemas.microsoft.com/office/drawing/2014/main" xmlns="" id="{CAD630B1-1F59-453F-8C06-D744416C5FBE}"/>
              </a:ext>
            </a:extLst>
          </p:cNvPr>
          <p:cNvSpPr txBox="1"/>
          <p:nvPr/>
        </p:nvSpPr>
        <p:spPr>
          <a:xfrm>
            <a:off x="912812" y="6432566"/>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2017</a:t>
            </a:r>
          </a:p>
        </p:txBody>
      </p:sp>
      <p:sp>
        <p:nvSpPr>
          <p:cNvPr id="5" name="Title 4">
            <a:extLst>
              <a:ext uri="{FF2B5EF4-FFF2-40B4-BE49-F238E27FC236}">
                <a16:creationId xmlns:a16="http://schemas.microsoft.com/office/drawing/2014/main" xmlns="" id="{4BC54A65-8EBC-4C9C-A1DC-E691A581CF89}"/>
              </a:ext>
            </a:extLst>
          </p:cNvPr>
          <p:cNvSpPr>
            <a:spLocks noGrp="1"/>
          </p:cNvSpPr>
          <p:nvPr>
            <p:ph type="title"/>
          </p:nvPr>
        </p:nvSpPr>
        <p:spPr>
          <a:xfrm>
            <a:off x="684212" y="132262"/>
            <a:ext cx="10820400" cy="781752"/>
          </a:xfrm>
        </p:spPr>
        <p:txBody>
          <a:bodyPr/>
          <a:lstStyle/>
          <a:p>
            <a:r>
              <a:rPr lang="en-US" sz="2800" dirty="0"/>
              <a:t>Four of the 10 neighborhoods with the highest streptococcus </a:t>
            </a:r>
            <a:r>
              <a:rPr lang="en-US" sz="2800" dirty="0" err="1"/>
              <a:t>pneumoniae</a:t>
            </a:r>
            <a:r>
              <a:rPr lang="en-US" sz="2800" dirty="0"/>
              <a:t> rates are in the Bronx</a:t>
            </a:r>
          </a:p>
        </p:txBody>
      </p:sp>
      <p:graphicFrame>
        <p:nvGraphicFramePr>
          <p:cNvPr id="7" name="Chart 6">
            <a:extLst>
              <a:ext uri="{FF2B5EF4-FFF2-40B4-BE49-F238E27FC236}">
                <a16:creationId xmlns:a16="http://schemas.microsoft.com/office/drawing/2014/main" xmlns="" id="{72CCD010-7FA4-4674-9D23-2DAE98FDB67A}"/>
              </a:ext>
            </a:extLst>
          </p:cNvPr>
          <p:cNvGraphicFramePr/>
          <p:nvPr>
            <p:extLst>
              <p:ext uri="{D42A27DB-BD31-4B8C-83A1-F6EECF244321}">
                <p14:modId xmlns:p14="http://schemas.microsoft.com/office/powerpoint/2010/main" val="3920414719"/>
              </p:ext>
            </p:extLst>
          </p:nvPr>
        </p:nvGraphicFramePr>
        <p:xfrm>
          <a:off x="6170612" y="1295400"/>
          <a:ext cx="5791199" cy="50070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10">
            <a:extLst>
              <a:ext uri="{FF2B5EF4-FFF2-40B4-BE49-F238E27FC236}">
                <a16:creationId xmlns:a16="http://schemas.microsoft.com/office/drawing/2014/main" xmlns="" id="{D6CCE64F-17A8-479B-A774-1A6937B62328}"/>
              </a:ext>
            </a:extLst>
          </p:cNvPr>
          <p:cNvGraphicFramePr>
            <a:graphicFrameLocks noGrp="1"/>
          </p:cNvGraphicFramePr>
          <p:nvPr>
            <p:extLst>
              <p:ext uri="{D42A27DB-BD31-4B8C-83A1-F6EECF244321}">
                <p14:modId xmlns:p14="http://schemas.microsoft.com/office/powerpoint/2010/main" val="1407990010"/>
              </p:ext>
            </p:extLst>
          </p:nvPr>
        </p:nvGraphicFramePr>
        <p:xfrm>
          <a:off x="531812" y="1298242"/>
          <a:ext cx="1666903" cy="1131097"/>
        </p:xfrm>
        <a:graphic>
          <a:graphicData uri="http://schemas.openxmlformats.org/drawingml/2006/table">
            <a:tbl>
              <a:tblPr>
                <a:tableStyleId>{F2DE63D5-997A-4646-A377-4702673A728D}</a:tableStyleId>
              </a:tblPr>
              <a:tblGrid>
                <a:gridCol w="211688">
                  <a:extLst>
                    <a:ext uri="{9D8B030D-6E8A-4147-A177-3AD203B41FA5}">
                      <a16:colId xmlns:a16="http://schemas.microsoft.com/office/drawing/2014/main" xmlns="" val="20000"/>
                    </a:ext>
                  </a:extLst>
                </a:gridCol>
                <a:gridCol w="1455215">
                  <a:extLst>
                    <a:ext uri="{9D8B030D-6E8A-4147-A177-3AD203B41FA5}">
                      <a16:colId xmlns:a16="http://schemas.microsoft.com/office/drawing/2014/main" xmlns="" val="20001"/>
                    </a:ext>
                  </a:extLst>
                </a:gridCol>
              </a:tblGrid>
              <a:tr h="64344">
                <a:tc>
                  <a:txBody>
                    <a:bodyPr/>
                    <a:lstStyle/>
                    <a:p>
                      <a:pPr algn="r" fontAlgn="b"/>
                      <a:r>
                        <a:rPr lang="en-US" sz="800" b="0" i="0" u="none" strike="noStrike" dirty="0">
                          <a:solidFill>
                            <a:schemeClr val="tx1"/>
                          </a:solidFill>
                          <a:effectLst/>
                          <a:latin typeface="+mn-lt"/>
                        </a:rPr>
                        <a:t>101</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800" b="0" i="0" u="none" strike="noStrike">
                          <a:solidFill>
                            <a:schemeClr val="tx1"/>
                          </a:solidFill>
                          <a:effectLst/>
                          <a:latin typeface="+mn-lt"/>
                        </a:rPr>
                        <a:t>Kingsbridge</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166806">
                <a:tc>
                  <a:txBody>
                    <a:bodyPr/>
                    <a:lstStyle/>
                    <a:p>
                      <a:pPr algn="r" fontAlgn="b"/>
                      <a:r>
                        <a:rPr lang="en-US" sz="800" b="0" i="0" u="none" strike="noStrike" dirty="0">
                          <a:solidFill>
                            <a:schemeClr val="tx1"/>
                          </a:solidFill>
                          <a:effectLst/>
                          <a:latin typeface="+mn-lt"/>
                        </a:rPr>
                        <a:t>102</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Northeast</a:t>
                      </a:r>
                      <a:r>
                        <a:rPr lang="en-US" sz="800" b="0" i="0" u="none" strike="noStrike" baseline="0" dirty="0">
                          <a:solidFill>
                            <a:schemeClr val="tx1"/>
                          </a:solidFill>
                          <a:effectLst/>
                          <a:latin typeface="+mn-lt"/>
                        </a:rPr>
                        <a:t> Bronx</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166806">
                <a:tc>
                  <a:txBody>
                    <a:bodyPr/>
                    <a:lstStyle/>
                    <a:p>
                      <a:pPr algn="r" fontAlgn="b"/>
                      <a:r>
                        <a:rPr lang="en-US" sz="800" b="0" i="0" u="none" strike="noStrike" dirty="0">
                          <a:solidFill>
                            <a:schemeClr val="tx1"/>
                          </a:solidFill>
                          <a:effectLst/>
                          <a:latin typeface="+mn-lt"/>
                        </a:rPr>
                        <a:t>103</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a:solidFill>
                            <a:schemeClr val="tx1"/>
                          </a:solidFill>
                          <a:effectLst/>
                          <a:latin typeface="+mn-lt"/>
                        </a:rPr>
                        <a:t>Fordham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166806">
                <a:tc>
                  <a:txBody>
                    <a:bodyPr/>
                    <a:lstStyle/>
                    <a:p>
                      <a:pPr algn="r" fontAlgn="b"/>
                      <a:r>
                        <a:rPr lang="en-US" sz="800" b="0" i="0" u="none" strike="noStrike" dirty="0">
                          <a:solidFill>
                            <a:schemeClr val="tx1"/>
                          </a:solidFill>
                          <a:effectLst/>
                          <a:latin typeface="+mn-lt"/>
                        </a:rPr>
                        <a:t>104</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Pelham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166806">
                <a:tc>
                  <a:txBody>
                    <a:bodyPr/>
                    <a:lstStyle/>
                    <a:p>
                      <a:pPr algn="r" fontAlgn="b"/>
                      <a:r>
                        <a:rPr lang="en-US" sz="800" b="0" i="0" u="none" strike="noStrike" dirty="0">
                          <a:solidFill>
                            <a:schemeClr val="tx1"/>
                          </a:solidFill>
                          <a:effectLst/>
                          <a:latin typeface="+mn-lt"/>
                        </a:rPr>
                        <a:t>105</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Crotona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166806">
                <a:tc>
                  <a:txBody>
                    <a:bodyPr/>
                    <a:lstStyle/>
                    <a:p>
                      <a:pPr algn="r" fontAlgn="b"/>
                      <a:r>
                        <a:rPr lang="en-US" sz="800" b="0" i="0" u="none" strike="noStrike" dirty="0">
                          <a:solidFill>
                            <a:schemeClr val="tx1"/>
                          </a:solidFill>
                          <a:effectLst/>
                          <a:latin typeface="+mn-lt"/>
                        </a:rPr>
                        <a:t>106</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err="1">
                          <a:solidFill>
                            <a:schemeClr val="tx1"/>
                          </a:solidFill>
                          <a:effectLst/>
                          <a:latin typeface="+mn-lt"/>
                        </a:rPr>
                        <a:t>Morrisania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166806">
                <a:tc>
                  <a:txBody>
                    <a:bodyPr/>
                    <a:lstStyle/>
                    <a:p>
                      <a:pPr algn="r" fontAlgn="b"/>
                      <a:r>
                        <a:rPr lang="en-US" sz="800" b="0" i="0" u="none" strike="noStrike" dirty="0">
                          <a:solidFill>
                            <a:schemeClr val="tx1"/>
                          </a:solidFill>
                          <a:effectLst/>
                          <a:latin typeface="+mn-lt"/>
                        </a:rPr>
                        <a:t>107</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Mott</a:t>
                      </a:r>
                      <a:r>
                        <a:rPr lang="en-US" sz="800" b="0" i="0" u="none" strike="noStrike" baseline="0" dirty="0">
                          <a:solidFill>
                            <a:schemeClr val="tx1"/>
                          </a:solidFill>
                          <a:effectLst/>
                          <a:latin typeface="+mn-lt"/>
                        </a:rPr>
                        <a:t> Haven</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bl>
          </a:graphicData>
        </a:graphic>
      </p:graphicFrame>
      <p:sp>
        <p:nvSpPr>
          <p:cNvPr id="31" name="TextBox 30">
            <a:extLst>
              <a:ext uri="{FF2B5EF4-FFF2-40B4-BE49-F238E27FC236}">
                <a16:creationId xmlns:a16="http://schemas.microsoft.com/office/drawing/2014/main" xmlns="" id="{7D41A4DE-C09C-40FD-8F0D-D542B90311C9}"/>
              </a:ext>
            </a:extLst>
          </p:cNvPr>
          <p:cNvSpPr txBox="1"/>
          <p:nvPr/>
        </p:nvSpPr>
        <p:spPr>
          <a:xfrm>
            <a:off x="4041414" y="1176929"/>
            <a:ext cx="377026" cy="230832"/>
          </a:xfrm>
          <a:prstGeom prst="rect">
            <a:avLst/>
          </a:prstGeom>
          <a:noFill/>
        </p:spPr>
        <p:txBody>
          <a:bodyPr wrap="none" rtlCol="0">
            <a:spAutoFit/>
          </a:bodyPr>
          <a:lstStyle/>
          <a:p>
            <a:r>
              <a:rPr lang="en-US" sz="900" dirty="0">
                <a:solidFill>
                  <a:schemeClr val="bg1"/>
                </a:solidFill>
              </a:rPr>
              <a:t>101</a:t>
            </a:r>
          </a:p>
        </p:txBody>
      </p:sp>
      <p:sp>
        <p:nvSpPr>
          <p:cNvPr id="32" name="TextBox 31">
            <a:extLst>
              <a:ext uri="{FF2B5EF4-FFF2-40B4-BE49-F238E27FC236}">
                <a16:creationId xmlns:a16="http://schemas.microsoft.com/office/drawing/2014/main" xmlns="" id="{EF3A39C3-89E3-490B-A5D1-5C6C8190E035}"/>
              </a:ext>
            </a:extLst>
          </p:cNvPr>
          <p:cNvSpPr txBox="1"/>
          <p:nvPr/>
        </p:nvSpPr>
        <p:spPr>
          <a:xfrm>
            <a:off x="4596792" y="1303176"/>
            <a:ext cx="377026" cy="230832"/>
          </a:xfrm>
          <a:prstGeom prst="rect">
            <a:avLst/>
          </a:prstGeom>
          <a:noFill/>
        </p:spPr>
        <p:txBody>
          <a:bodyPr wrap="none" rtlCol="0">
            <a:spAutoFit/>
          </a:bodyPr>
          <a:lstStyle/>
          <a:p>
            <a:r>
              <a:rPr lang="en-US" sz="900" dirty="0">
                <a:solidFill>
                  <a:schemeClr val="bg1"/>
                </a:solidFill>
              </a:rPr>
              <a:t>102</a:t>
            </a:r>
          </a:p>
        </p:txBody>
      </p:sp>
      <p:sp>
        <p:nvSpPr>
          <p:cNvPr id="33" name="TextBox 32">
            <a:extLst>
              <a:ext uri="{FF2B5EF4-FFF2-40B4-BE49-F238E27FC236}">
                <a16:creationId xmlns:a16="http://schemas.microsoft.com/office/drawing/2014/main" xmlns="" id="{CC9DFF22-F2C9-4481-BAE6-52578DF1A0C6}"/>
              </a:ext>
            </a:extLst>
          </p:cNvPr>
          <p:cNvSpPr txBox="1"/>
          <p:nvPr/>
        </p:nvSpPr>
        <p:spPr>
          <a:xfrm>
            <a:off x="4219766" y="1408132"/>
            <a:ext cx="377026" cy="230832"/>
          </a:xfrm>
          <a:prstGeom prst="rect">
            <a:avLst/>
          </a:prstGeom>
          <a:noFill/>
        </p:spPr>
        <p:txBody>
          <a:bodyPr wrap="none" rtlCol="0">
            <a:spAutoFit/>
          </a:bodyPr>
          <a:lstStyle/>
          <a:p>
            <a:r>
              <a:rPr lang="en-US" sz="900" dirty="0">
                <a:solidFill>
                  <a:schemeClr val="bg1"/>
                </a:solidFill>
              </a:rPr>
              <a:t>103</a:t>
            </a:r>
          </a:p>
        </p:txBody>
      </p:sp>
      <p:sp>
        <p:nvSpPr>
          <p:cNvPr id="34" name="TextBox 33">
            <a:extLst>
              <a:ext uri="{FF2B5EF4-FFF2-40B4-BE49-F238E27FC236}">
                <a16:creationId xmlns:a16="http://schemas.microsoft.com/office/drawing/2014/main" xmlns="" id="{8B96260C-29EA-4755-A65D-63C2C42EB669}"/>
              </a:ext>
            </a:extLst>
          </p:cNvPr>
          <p:cNvSpPr txBox="1"/>
          <p:nvPr/>
        </p:nvSpPr>
        <p:spPr>
          <a:xfrm>
            <a:off x="4596792" y="1719169"/>
            <a:ext cx="377026" cy="230832"/>
          </a:xfrm>
          <a:prstGeom prst="rect">
            <a:avLst/>
          </a:prstGeom>
          <a:noFill/>
        </p:spPr>
        <p:txBody>
          <a:bodyPr wrap="none" rtlCol="0">
            <a:spAutoFit/>
          </a:bodyPr>
          <a:lstStyle/>
          <a:p>
            <a:r>
              <a:rPr lang="en-US" sz="900" dirty="0"/>
              <a:t>104</a:t>
            </a:r>
          </a:p>
        </p:txBody>
      </p:sp>
      <p:sp>
        <p:nvSpPr>
          <p:cNvPr id="35" name="TextBox 34">
            <a:extLst>
              <a:ext uri="{FF2B5EF4-FFF2-40B4-BE49-F238E27FC236}">
                <a16:creationId xmlns:a16="http://schemas.microsoft.com/office/drawing/2014/main" xmlns="" id="{209B7380-8143-48B9-A84C-BDE500F1DE1A}"/>
              </a:ext>
            </a:extLst>
          </p:cNvPr>
          <p:cNvSpPr txBox="1"/>
          <p:nvPr/>
        </p:nvSpPr>
        <p:spPr>
          <a:xfrm>
            <a:off x="4118192" y="1707650"/>
            <a:ext cx="377026" cy="230832"/>
          </a:xfrm>
          <a:prstGeom prst="rect">
            <a:avLst/>
          </a:prstGeom>
          <a:noFill/>
        </p:spPr>
        <p:txBody>
          <a:bodyPr wrap="none" rtlCol="0">
            <a:spAutoFit/>
          </a:bodyPr>
          <a:lstStyle/>
          <a:p>
            <a:r>
              <a:rPr lang="en-US" sz="900" dirty="0">
                <a:solidFill>
                  <a:schemeClr val="bg1"/>
                </a:solidFill>
              </a:rPr>
              <a:t>105</a:t>
            </a:r>
          </a:p>
        </p:txBody>
      </p:sp>
      <p:sp>
        <p:nvSpPr>
          <p:cNvPr id="36" name="TextBox 35">
            <a:extLst>
              <a:ext uri="{FF2B5EF4-FFF2-40B4-BE49-F238E27FC236}">
                <a16:creationId xmlns:a16="http://schemas.microsoft.com/office/drawing/2014/main" xmlns="" id="{62B87364-4348-4116-82D8-6E8F7300E5A1}"/>
              </a:ext>
            </a:extLst>
          </p:cNvPr>
          <p:cNvSpPr txBox="1"/>
          <p:nvPr/>
        </p:nvSpPr>
        <p:spPr>
          <a:xfrm>
            <a:off x="3877334" y="1904177"/>
            <a:ext cx="377026" cy="230832"/>
          </a:xfrm>
          <a:prstGeom prst="rect">
            <a:avLst/>
          </a:prstGeom>
          <a:noFill/>
        </p:spPr>
        <p:txBody>
          <a:bodyPr wrap="none" rtlCol="0">
            <a:spAutoFit/>
          </a:bodyPr>
          <a:lstStyle/>
          <a:p>
            <a:r>
              <a:rPr lang="en-US" sz="900" dirty="0">
                <a:solidFill>
                  <a:schemeClr val="bg1"/>
                </a:solidFill>
              </a:rPr>
              <a:t>106</a:t>
            </a:r>
          </a:p>
        </p:txBody>
      </p:sp>
      <p:sp>
        <p:nvSpPr>
          <p:cNvPr id="37" name="TextBox 36">
            <a:extLst>
              <a:ext uri="{FF2B5EF4-FFF2-40B4-BE49-F238E27FC236}">
                <a16:creationId xmlns:a16="http://schemas.microsoft.com/office/drawing/2014/main" xmlns="" id="{EF3A39C3-89E3-490B-A5D1-5C6C8190E035}"/>
              </a:ext>
            </a:extLst>
          </p:cNvPr>
          <p:cNvSpPr txBox="1"/>
          <p:nvPr/>
        </p:nvSpPr>
        <p:spPr>
          <a:xfrm>
            <a:off x="4118192" y="2048489"/>
            <a:ext cx="377026" cy="230832"/>
          </a:xfrm>
          <a:prstGeom prst="rect">
            <a:avLst/>
          </a:prstGeom>
          <a:noFill/>
        </p:spPr>
        <p:txBody>
          <a:bodyPr wrap="none" rtlCol="0">
            <a:spAutoFit/>
          </a:bodyPr>
          <a:lstStyle/>
          <a:p>
            <a:r>
              <a:rPr lang="en-US" sz="900" dirty="0">
                <a:solidFill>
                  <a:schemeClr val="bg1"/>
                </a:solidFill>
              </a:rPr>
              <a:t>107</a:t>
            </a:r>
          </a:p>
        </p:txBody>
      </p:sp>
    </p:spTree>
    <p:extLst>
      <p:ext uri="{BB962C8B-B14F-4D97-AF65-F5344CB8AC3E}">
        <p14:creationId xmlns:p14="http://schemas.microsoft.com/office/powerpoint/2010/main" val="2669401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825407" y="228600"/>
            <a:ext cx="10742771" cy="830997"/>
          </a:xfrm>
        </p:spPr>
        <p:txBody>
          <a:bodyPr/>
          <a:lstStyle/>
          <a:p>
            <a:r>
              <a:rPr lang="en-US" dirty="0"/>
              <a:t>In NYC overall, streptococcus </a:t>
            </a:r>
            <a:r>
              <a:rPr lang="en-US" dirty="0" err="1"/>
              <a:t>pneumoniae</a:t>
            </a:r>
            <a:r>
              <a:rPr lang="en-US" dirty="0"/>
              <a:t> rates are highest for 65+ year olds and men</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3885150587"/>
              </p:ext>
            </p:extLst>
          </p:nvPr>
        </p:nvGraphicFramePr>
        <p:xfrm>
          <a:off x="457040" y="1138700"/>
          <a:ext cx="9752171"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8D7D02C2-F781-43B2-9012-3D32542CEBE6}"/>
              </a:ext>
            </a:extLst>
          </p:cNvPr>
          <p:cNvSpPr txBox="1"/>
          <p:nvPr/>
        </p:nvSpPr>
        <p:spPr>
          <a:xfrm>
            <a:off x="836612" y="6366672"/>
            <a:ext cx="9073406" cy="461665"/>
          </a:xfrm>
          <a:prstGeom prst="rect">
            <a:avLst/>
          </a:prstGeom>
          <a:noFill/>
        </p:spPr>
        <p:txBody>
          <a:bodyPr wrap="square" rtlCol="0">
            <a:spAutoFit/>
          </a:bodyPr>
          <a:lstStyle/>
          <a:p>
            <a:r>
              <a:rPr lang="en-US" sz="1200" dirty="0"/>
              <a:t>Data source: New York City Department of Health and Mental Hygiene Communicable Disease Surveillance Data, 2017. </a:t>
            </a:r>
          </a:p>
          <a:p>
            <a:r>
              <a:rPr lang="en-US" sz="1200" dirty="0"/>
              <a:t>Rates for age not age-adjusted.</a:t>
            </a:r>
          </a:p>
        </p:txBody>
      </p:sp>
    </p:spTree>
    <p:extLst>
      <p:ext uri="{BB962C8B-B14F-4D97-AF65-F5344CB8AC3E}">
        <p14:creationId xmlns:p14="http://schemas.microsoft.com/office/powerpoint/2010/main" val="2487856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609441" y="307703"/>
            <a:ext cx="10969943" cy="830997"/>
          </a:xfrm>
        </p:spPr>
        <p:txBody>
          <a:bodyPr/>
          <a:lstStyle/>
          <a:p>
            <a:r>
              <a:rPr lang="en-US" dirty="0"/>
              <a:t>In NYC overall, streptococcus </a:t>
            </a:r>
            <a:r>
              <a:rPr lang="en-US" dirty="0" err="1"/>
              <a:t>pneumoniae</a:t>
            </a:r>
            <a:r>
              <a:rPr lang="en-US" dirty="0"/>
              <a:t> rates are higher in neighborhoods with higher poverty</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2846380867"/>
              </p:ext>
            </p:extLst>
          </p:nvPr>
        </p:nvGraphicFramePr>
        <p:xfrm>
          <a:off x="531812" y="1138701"/>
          <a:ext cx="10895171" cy="5109700"/>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8D7D02C2-F781-43B2-9012-3D32542CEBE6}"/>
              </a:ext>
            </a:extLst>
          </p:cNvPr>
          <p:cNvSpPr txBox="1"/>
          <p:nvPr/>
        </p:nvSpPr>
        <p:spPr>
          <a:xfrm>
            <a:off x="836612" y="6477000"/>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2017. </a:t>
            </a:r>
          </a:p>
        </p:txBody>
      </p:sp>
    </p:spTree>
    <p:extLst>
      <p:ext uri="{BB962C8B-B14F-4D97-AF65-F5344CB8AC3E}">
        <p14:creationId xmlns:p14="http://schemas.microsoft.com/office/powerpoint/2010/main" val="3714840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About the Community Health Dashboard Project</a:t>
            </a:r>
          </a:p>
        </p:txBody>
      </p:sp>
      <p:sp>
        <p:nvSpPr>
          <p:cNvPr id="3" name="TextBox 2"/>
          <p:cNvSpPr txBox="1"/>
          <p:nvPr/>
        </p:nvSpPr>
        <p:spPr>
          <a:xfrm>
            <a:off x="684212" y="1524000"/>
            <a:ext cx="10515600" cy="3139321"/>
          </a:xfrm>
          <a:prstGeom prst="rect">
            <a:avLst/>
          </a:prstGeom>
          <a:noFill/>
        </p:spPr>
        <p:txBody>
          <a:bodyPr wrap="square" rtlCol="0">
            <a:spAutoFit/>
          </a:bodyPr>
          <a:lstStyle/>
          <a:p>
            <a:pPr marL="285750" indent="-285750">
              <a:buFont typeface="Wingdings" panose="05000000000000000000" pitchFamily="2" charset="2"/>
              <a:buChar char="§"/>
            </a:pPr>
            <a:r>
              <a:rPr lang="en-US" dirty="0"/>
              <a:t>The goal of the project is to provide Bronx-specific data on risk factors and health outcomes with an emphasis on presenting data on trends, socio-demographic differences (e.g., by age, sex, race/ethnicity, etc.) and sub-county/neighborhood level data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Data will be periodically updated as new data becomes available.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Produced by Montefiore’s Office of Community &amp; Population Health using publicly-available data sources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For more information, please contact us at </a:t>
            </a:r>
            <a:r>
              <a:rPr lang="en-US" dirty="0">
                <a:hlinkClick r:id="rId2"/>
              </a:rPr>
              <a:t>OCPHDept@montefiore.org</a:t>
            </a:r>
            <a:endParaRPr lang="en-US" dirty="0"/>
          </a:p>
          <a:p>
            <a:endParaRPr lang="en-US" dirty="0"/>
          </a:p>
        </p:txBody>
      </p:sp>
    </p:spTree>
    <p:extLst>
      <p:ext uri="{BB962C8B-B14F-4D97-AF65-F5344CB8AC3E}">
        <p14:creationId xmlns:p14="http://schemas.microsoft.com/office/powerpoint/2010/main" val="4293698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D630B1-1F59-453F-8C06-D744416C5FBE}"/>
              </a:ext>
            </a:extLst>
          </p:cNvPr>
          <p:cNvSpPr txBox="1"/>
          <p:nvPr/>
        </p:nvSpPr>
        <p:spPr>
          <a:xfrm>
            <a:off x="836612" y="6366672"/>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2000-2017. </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3597025911"/>
              </p:ext>
            </p:extLst>
          </p:nvPr>
        </p:nvGraphicFramePr>
        <p:xfrm>
          <a:off x="1306592" y="1143001"/>
          <a:ext cx="9073406" cy="510139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417512" y="300111"/>
            <a:ext cx="113538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Campylobacter rates have increased in all five boroughs and are highest in Manhattan. </a:t>
            </a:r>
          </a:p>
        </p:txBody>
      </p:sp>
      <p:sp>
        <p:nvSpPr>
          <p:cNvPr id="2" name="TextBox 1"/>
          <p:cNvSpPr txBox="1"/>
          <p:nvPr/>
        </p:nvSpPr>
        <p:spPr>
          <a:xfrm>
            <a:off x="2665412" y="1981200"/>
            <a:ext cx="3352799" cy="830997"/>
          </a:xfrm>
          <a:prstGeom prst="rect">
            <a:avLst/>
          </a:prstGeom>
          <a:noFill/>
        </p:spPr>
        <p:txBody>
          <a:bodyPr wrap="square" rtlCol="0">
            <a:spAutoFit/>
          </a:bodyPr>
          <a:lstStyle/>
          <a:p>
            <a:r>
              <a:rPr lang="en-US" sz="1200" i="1" dirty="0"/>
              <a:t>Campylobacter is the leading cause of bacterial diarrheal illness in the U.S. Most cases occur as isolated events, not as part of outbreaks. </a:t>
            </a:r>
          </a:p>
        </p:txBody>
      </p:sp>
    </p:spTree>
    <p:extLst>
      <p:ext uri="{BB962C8B-B14F-4D97-AF65-F5344CB8AC3E}">
        <p14:creationId xmlns:p14="http://schemas.microsoft.com/office/powerpoint/2010/main" val="1562884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2" y="838200"/>
            <a:ext cx="7013355" cy="5558135"/>
          </a:xfrm>
          <a:prstGeom prst="rect">
            <a:avLst/>
          </a:prstGeom>
        </p:spPr>
      </p:pic>
      <p:sp>
        <p:nvSpPr>
          <p:cNvPr id="3" name="TextBox 2">
            <a:extLst>
              <a:ext uri="{FF2B5EF4-FFF2-40B4-BE49-F238E27FC236}">
                <a16:creationId xmlns:a16="http://schemas.microsoft.com/office/drawing/2014/main" xmlns=""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2017. </a:t>
            </a:r>
          </a:p>
        </p:txBody>
      </p:sp>
      <p:sp>
        <p:nvSpPr>
          <p:cNvPr id="5" name="Title 4">
            <a:extLst>
              <a:ext uri="{FF2B5EF4-FFF2-40B4-BE49-F238E27FC236}">
                <a16:creationId xmlns:a16="http://schemas.microsoft.com/office/drawing/2014/main" xmlns="" id="{4BC54A65-8EBC-4C9C-A1DC-E691A581CF89}"/>
              </a:ext>
            </a:extLst>
          </p:cNvPr>
          <p:cNvSpPr>
            <a:spLocks noGrp="1"/>
          </p:cNvSpPr>
          <p:nvPr>
            <p:ph type="title"/>
          </p:nvPr>
        </p:nvSpPr>
        <p:spPr>
          <a:xfrm>
            <a:off x="799227" y="181506"/>
            <a:ext cx="10590371" cy="683264"/>
          </a:xfrm>
        </p:spPr>
        <p:txBody>
          <a:bodyPr/>
          <a:lstStyle/>
          <a:p>
            <a:r>
              <a:rPr lang="en-US" sz="2400" dirty="0"/>
              <a:t>Campylobacter rates are below average in the Bronx and highest in Southwest Brooklyn, Upper Manhattan, Chelsea, and Lower Manhattan </a:t>
            </a:r>
          </a:p>
        </p:txBody>
      </p:sp>
      <p:graphicFrame>
        <p:nvGraphicFramePr>
          <p:cNvPr id="7" name="Chart 6">
            <a:extLst>
              <a:ext uri="{FF2B5EF4-FFF2-40B4-BE49-F238E27FC236}">
                <a16:creationId xmlns:a16="http://schemas.microsoft.com/office/drawing/2014/main" xmlns="" id="{72CCD010-7FA4-4674-9D23-2DAE98FDB67A}"/>
              </a:ext>
            </a:extLst>
          </p:cNvPr>
          <p:cNvGraphicFramePr/>
          <p:nvPr>
            <p:extLst>
              <p:ext uri="{D42A27DB-BD31-4B8C-83A1-F6EECF244321}">
                <p14:modId xmlns:p14="http://schemas.microsoft.com/office/powerpoint/2010/main" val="2006558330"/>
              </p:ext>
            </p:extLst>
          </p:nvPr>
        </p:nvGraphicFramePr>
        <p:xfrm>
          <a:off x="6144524" y="1380254"/>
          <a:ext cx="6019799" cy="51816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Table 34">
            <a:extLst>
              <a:ext uri="{FF2B5EF4-FFF2-40B4-BE49-F238E27FC236}">
                <a16:creationId xmlns:a16="http://schemas.microsoft.com/office/drawing/2014/main" xmlns="" id="{A9A374C2-A3AE-4437-9B86-060F8B4AFE1F}"/>
              </a:ext>
            </a:extLst>
          </p:cNvPr>
          <p:cNvGraphicFramePr>
            <a:graphicFrameLocks noGrp="1"/>
          </p:cNvGraphicFramePr>
          <p:nvPr>
            <p:extLst/>
          </p:nvPr>
        </p:nvGraphicFramePr>
        <p:xfrm>
          <a:off x="531812" y="1298242"/>
          <a:ext cx="1666903" cy="1131097"/>
        </p:xfrm>
        <a:graphic>
          <a:graphicData uri="http://schemas.openxmlformats.org/drawingml/2006/table">
            <a:tbl>
              <a:tblPr>
                <a:tableStyleId>{F2DE63D5-997A-4646-A377-4702673A728D}</a:tableStyleId>
              </a:tblPr>
              <a:tblGrid>
                <a:gridCol w="211688">
                  <a:extLst>
                    <a:ext uri="{9D8B030D-6E8A-4147-A177-3AD203B41FA5}">
                      <a16:colId xmlns:a16="http://schemas.microsoft.com/office/drawing/2014/main" xmlns="" val="20000"/>
                    </a:ext>
                  </a:extLst>
                </a:gridCol>
                <a:gridCol w="1455215">
                  <a:extLst>
                    <a:ext uri="{9D8B030D-6E8A-4147-A177-3AD203B41FA5}">
                      <a16:colId xmlns:a16="http://schemas.microsoft.com/office/drawing/2014/main" xmlns="" val="20001"/>
                    </a:ext>
                  </a:extLst>
                </a:gridCol>
              </a:tblGrid>
              <a:tr h="64344">
                <a:tc>
                  <a:txBody>
                    <a:bodyPr/>
                    <a:lstStyle/>
                    <a:p>
                      <a:pPr algn="r" fontAlgn="b"/>
                      <a:r>
                        <a:rPr lang="en-US" sz="800" b="0" i="0" u="none" strike="noStrike" dirty="0">
                          <a:solidFill>
                            <a:schemeClr val="tx1"/>
                          </a:solidFill>
                          <a:effectLst/>
                          <a:latin typeface="+mn-lt"/>
                        </a:rPr>
                        <a:t>101</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800" b="0" i="0" u="none" strike="noStrike">
                          <a:solidFill>
                            <a:schemeClr val="tx1"/>
                          </a:solidFill>
                          <a:effectLst/>
                          <a:latin typeface="+mn-lt"/>
                        </a:rPr>
                        <a:t>Kingsbridge</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166806">
                <a:tc>
                  <a:txBody>
                    <a:bodyPr/>
                    <a:lstStyle/>
                    <a:p>
                      <a:pPr algn="r" fontAlgn="b"/>
                      <a:r>
                        <a:rPr lang="en-US" sz="800" b="0" i="0" u="none" strike="noStrike" dirty="0">
                          <a:solidFill>
                            <a:schemeClr val="tx1"/>
                          </a:solidFill>
                          <a:effectLst/>
                          <a:latin typeface="+mn-lt"/>
                        </a:rPr>
                        <a:t>102</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Northeast</a:t>
                      </a:r>
                      <a:r>
                        <a:rPr lang="en-US" sz="800" b="0" i="0" u="none" strike="noStrike" baseline="0" dirty="0">
                          <a:solidFill>
                            <a:schemeClr val="tx1"/>
                          </a:solidFill>
                          <a:effectLst/>
                          <a:latin typeface="+mn-lt"/>
                        </a:rPr>
                        <a:t> Bronx</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166806">
                <a:tc>
                  <a:txBody>
                    <a:bodyPr/>
                    <a:lstStyle/>
                    <a:p>
                      <a:pPr algn="r" fontAlgn="b"/>
                      <a:r>
                        <a:rPr lang="en-US" sz="800" b="0" i="0" u="none" strike="noStrike" dirty="0">
                          <a:solidFill>
                            <a:schemeClr val="tx1"/>
                          </a:solidFill>
                          <a:effectLst/>
                          <a:latin typeface="+mn-lt"/>
                        </a:rPr>
                        <a:t>103</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a:solidFill>
                            <a:schemeClr val="tx1"/>
                          </a:solidFill>
                          <a:effectLst/>
                          <a:latin typeface="+mn-lt"/>
                        </a:rPr>
                        <a:t>Fordham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166806">
                <a:tc>
                  <a:txBody>
                    <a:bodyPr/>
                    <a:lstStyle/>
                    <a:p>
                      <a:pPr algn="r" fontAlgn="b"/>
                      <a:r>
                        <a:rPr lang="en-US" sz="800" b="0" i="0" u="none" strike="noStrike" dirty="0">
                          <a:solidFill>
                            <a:schemeClr val="tx1"/>
                          </a:solidFill>
                          <a:effectLst/>
                          <a:latin typeface="+mn-lt"/>
                        </a:rPr>
                        <a:t>104</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Pelham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166806">
                <a:tc>
                  <a:txBody>
                    <a:bodyPr/>
                    <a:lstStyle/>
                    <a:p>
                      <a:pPr algn="r" fontAlgn="b"/>
                      <a:r>
                        <a:rPr lang="en-US" sz="800" b="0" i="0" u="none" strike="noStrike" dirty="0">
                          <a:solidFill>
                            <a:schemeClr val="tx1"/>
                          </a:solidFill>
                          <a:effectLst/>
                          <a:latin typeface="+mn-lt"/>
                        </a:rPr>
                        <a:t>105</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Crotona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166806">
                <a:tc>
                  <a:txBody>
                    <a:bodyPr/>
                    <a:lstStyle/>
                    <a:p>
                      <a:pPr algn="r" fontAlgn="b"/>
                      <a:r>
                        <a:rPr lang="en-US" sz="800" b="0" i="0" u="none" strike="noStrike" dirty="0">
                          <a:solidFill>
                            <a:schemeClr val="tx1"/>
                          </a:solidFill>
                          <a:effectLst/>
                          <a:latin typeface="+mn-lt"/>
                        </a:rPr>
                        <a:t>106</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err="1">
                          <a:solidFill>
                            <a:schemeClr val="tx1"/>
                          </a:solidFill>
                          <a:effectLst/>
                          <a:latin typeface="+mn-lt"/>
                        </a:rPr>
                        <a:t>Morrisania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166806">
                <a:tc>
                  <a:txBody>
                    <a:bodyPr/>
                    <a:lstStyle/>
                    <a:p>
                      <a:pPr algn="r" fontAlgn="b"/>
                      <a:r>
                        <a:rPr lang="en-US" sz="800" b="0" i="0" u="none" strike="noStrike" dirty="0">
                          <a:solidFill>
                            <a:schemeClr val="tx1"/>
                          </a:solidFill>
                          <a:effectLst/>
                          <a:latin typeface="+mn-lt"/>
                        </a:rPr>
                        <a:t>107</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Mott</a:t>
                      </a:r>
                      <a:r>
                        <a:rPr lang="en-US" sz="800" b="0" i="0" u="none" strike="noStrike" baseline="0" dirty="0">
                          <a:solidFill>
                            <a:schemeClr val="tx1"/>
                          </a:solidFill>
                          <a:effectLst/>
                          <a:latin typeface="+mn-lt"/>
                        </a:rPr>
                        <a:t> Haven</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bl>
          </a:graphicData>
        </a:graphic>
      </p:graphicFrame>
      <p:sp>
        <p:nvSpPr>
          <p:cNvPr id="34" name="TextBox 33">
            <a:extLst>
              <a:ext uri="{FF2B5EF4-FFF2-40B4-BE49-F238E27FC236}">
                <a16:creationId xmlns:a16="http://schemas.microsoft.com/office/drawing/2014/main" xmlns="" id="{7D41A4DE-C09C-40FD-8F0D-D542B90311C9}"/>
              </a:ext>
            </a:extLst>
          </p:cNvPr>
          <p:cNvSpPr txBox="1"/>
          <p:nvPr/>
        </p:nvSpPr>
        <p:spPr>
          <a:xfrm>
            <a:off x="4037012" y="1041477"/>
            <a:ext cx="377026" cy="230832"/>
          </a:xfrm>
          <a:prstGeom prst="rect">
            <a:avLst/>
          </a:prstGeom>
          <a:noFill/>
        </p:spPr>
        <p:txBody>
          <a:bodyPr wrap="none" rtlCol="0">
            <a:spAutoFit/>
          </a:bodyPr>
          <a:lstStyle/>
          <a:p>
            <a:r>
              <a:rPr lang="en-US" sz="900" dirty="0">
                <a:solidFill>
                  <a:schemeClr val="bg1"/>
                </a:solidFill>
              </a:rPr>
              <a:t>101</a:t>
            </a:r>
          </a:p>
        </p:txBody>
      </p:sp>
      <p:sp>
        <p:nvSpPr>
          <p:cNvPr id="43" name="TextBox 42">
            <a:extLst>
              <a:ext uri="{FF2B5EF4-FFF2-40B4-BE49-F238E27FC236}">
                <a16:creationId xmlns:a16="http://schemas.microsoft.com/office/drawing/2014/main" xmlns="" id="{EF3A39C3-89E3-490B-A5D1-5C6C8190E035}"/>
              </a:ext>
            </a:extLst>
          </p:cNvPr>
          <p:cNvSpPr txBox="1"/>
          <p:nvPr/>
        </p:nvSpPr>
        <p:spPr>
          <a:xfrm>
            <a:off x="4574386" y="1273752"/>
            <a:ext cx="377026" cy="230832"/>
          </a:xfrm>
          <a:prstGeom prst="rect">
            <a:avLst/>
          </a:prstGeom>
          <a:noFill/>
        </p:spPr>
        <p:txBody>
          <a:bodyPr wrap="none" rtlCol="0">
            <a:spAutoFit/>
          </a:bodyPr>
          <a:lstStyle/>
          <a:p>
            <a:r>
              <a:rPr lang="en-US" sz="900" dirty="0"/>
              <a:t>102</a:t>
            </a:r>
          </a:p>
        </p:txBody>
      </p:sp>
      <p:sp>
        <p:nvSpPr>
          <p:cNvPr id="44" name="TextBox 43">
            <a:extLst>
              <a:ext uri="{FF2B5EF4-FFF2-40B4-BE49-F238E27FC236}">
                <a16:creationId xmlns:a16="http://schemas.microsoft.com/office/drawing/2014/main" xmlns="" id="{CC9DFF22-F2C9-4481-BAE6-52578DF1A0C6}"/>
              </a:ext>
            </a:extLst>
          </p:cNvPr>
          <p:cNvSpPr txBox="1"/>
          <p:nvPr/>
        </p:nvSpPr>
        <p:spPr>
          <a:xfrm>
            <a:off x="4269586" y="1369368"/>
            <a:ext cx="377026" cy="230832"/>
          </a:xfrm>
          <a:prstGeom prst="rect">
            <a:avLst/>
          </a:prstGeom>
          <a:noFill/>
        </p:spPr>
        <p:txBody>
          <a:bodyPr wrap="none" rtlCol="0">
            <a:spAutoFit/>
          </a:bodyPr>
          <a:lstStyle/>
          <a:p>
            <a:r>
              <a:rPr lang="en-US" sz="900" dirty="0">
                <a:solidFill>
                  <a:schemeClr val="bg1"/>
                </a:solidFill>
              </a:rPr>
              <a:t>103</a:t>
            </a:r>
          </a:p>
        </p:txBody>
      </p:sp>
      <p:sp>
        <p:nvSpPr>
          <p:cNvPr id="45" name="TextBox 44">
            <a:extLst>
              <a:ext uri="{FF2B5EF4-FFF2-40B4-BE49-F238E27FC236}">
                <a16:creationId xmlns:a16="http://schemas.microsoft.com/office/drawing/2014/main" xmlns="" id="{8B96260C-29EA-4755-A65D-63C2C42EB669}"/>
              </a:ext>
            </a:extLst>
          </p:cNvPr>
          <p:cNvSpPr txBox="1"/>
          <p:nvPr/>
        </p:nvSpPr>
        <p:spPr>
          <a:xfrm>
            <a:off x="4574386" y="1723220"/>
            <a:ext cx="377026" cy="230832"/>
          </a:xfrm>
          <a:prstGeom prst="rect">
            <a:avLst/>
          </a:prstGeom>
          <a:noFill/>
        </p:spPr>
        <p:txBody>
          <a:bodyPr wrap="none" rtlCol="0">
            <a:spAutoFit/>
          </a:bodyPr>
          <a:lstStyle/>
          <a:p>
            <a:r>
              <a:rPr lang="en-US" sz="900" dirty="0"/>
              <a:t>104</a:t>
            </a:r>
          </a:p>
        </p:txBody>
      </p:sp>
      <p:sp>
        <p:nvSpPr>
          <p:cNvPr id="46" name="TextBox 45">
            <a:extLst>
              <a:ext uri="{FF2B5EF4-FFF2-40B4-BE49-F238E27FC236}">
                <a16:creationId xmlns:a16="http://schemas.microsoft.com/office/drawing/2014/main" xmlns="" id="{209B7380-8143-48B9-A84C-BDE500F1DE1A}"/>
              </a:ext>
            </a:extLst>
          </p:cNvPr>
          <p:cNvSpPr txBox="1"/>
          <p:nvPr/>
        </p:nvSpPr>
        <p:spPr>
          <a:xfrm>
            <a:off x="4113212" y="1600200"/>
            <a:ext cx="377026" cy="230832"/>
          </a:xfrm>
          <a:prstGeom prst="rect">
            <a:avLst/>
          </a:prstGeom>
          <a:noFill/>
        </p:spPr>
        <p:txBody>
          <a:bodyPr wrap="none" rtlCol="0">
            <a:spAutoFit/>
          </a:bodyPr>
          <a:lstStyle/>
          <a:p>
            <a:r>
              <a:rPr lang="en-US" sz="900" dirty="0"/>
              <a:t>105</a:t>
            </a:r>
          </a:p>
        </p:txBody>
      </p:sp>
      <p:sp>
        <p:nvSpPr>
          <p:cNvPr id="47" name="TextBox 46">
            <a:extLst>
              <a:ext uri="{FF2B5EF4-FFF2-40B4-BE49-F238E27FC236}">
                <a16:creationId xmlns:a16="http://schemas.microsoft.com/office/drawing/2014/main" xmlns="" id="{62B87364-4348-4116-82D8-6E8F7300E5A1}"/>
              </a:ext>
            </a:extLst>
          </p:cNvPr>
          <p:cNvSpPr txBox="1"/>
          <p:nvPr/>
        </p:nvSpPr>
        <p:spPr>
          <a:xfrm>
            <a:off x="3964786" y="1826568"/>
            <a:ext cx="377026" cy="230832"/>
          </a:xfrm>
          <a:prstGeom prst="rect">
            <a:avLst/>
          </a:prstGeom>
          <a:noFill/>
        </p:spPr>
        <p:txBody>
          <a:bodyPr wrap="none" rtlCol="0">
            <a:spAutoFit/>
          </a:bodyPr>
          <a:lstStyle/>
          <a:p>
            <a:r>
              <a:rPr lang="en-US" sz="900" dirty="0">
                <a:solidFill>
                  <a:schemeClr val="bg1"/>
                </a:solidFill>
              </a:rPr>
              <a:t>106</a:t>
            </a:r>
          </a:p>
        </p:txBody>
      </p:sp>
      <p:sp>
        <p:nvSpPr>
          <p:cNvPr id="48" name="TextBox 47">
            <a:extLst>
              <a:ext uri="{FF2B5EF4-FFF2-40B4-BE49-F238E27FC236}">
                <a16:creationId xmlns:a16="http://schemas.microsoft.com/office/drawing/2014/main" xmlns="" id="{EF3A39C3-89E3-490B-A5D1-5C6C8190E035}"/>
              </a:ext>
            </a:extLst>
          </p:cNvPr>
          <p:cNvSpPr txBox="1"/>
          <p:nvPr/>
        </p:nvSpPr>
        <p:spPr>
          <a:xfrm>
            <a:off x="4117186" y="2013239"/>
            <a:ext cx="377026" cy="230832"/>
          </a:xfrm>
          <a:prstGeom prst="rect">
            <a:avLst/>
          </a:prstGeom>
          <a:noFill/>
        </p:spPr>
        <p:txBody>
          <a:bodyPr wrap="none" rtlCol="0">
            <a:spAutoFit/>
          </a:bodyPr>
          <a:lstStyle/>
          <a:p>
            <a:r>
              <a:rPr lang="en-US" sz="900" dirty="0"/>
              <a:t>107</a:t>
            </a:r>
          </a:p>
        </p:txBody>
      </p:sp>
    </p:spTree>
    <p:extLst>
      <p:ext uri="{BB962C8B-B14F-4D97-AF65-F5344CB8AC3E}">
        <p14:creationId xmlns:p14="http://schemas.microsoft.com/office/powerpoint/2010/main" val="102865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D630B1-1F59-453F-8C06-D744416C5FBE}"/>
              </a:ext>
            </a:extLst>
          </p:cNvPr>
          <p:cNvSpPr txBox="1"/>
          <p:nvPr/>
        </p:nvSpPr>
        <p:spPr>
          <a:xfrm>
            <a:off x="836612" y="6366672"/>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2000-2017. </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3453141767"/>
              </p:ext>
            </p:extLst>
          </p:nvPr>
        </p:nvGraphicFramePr>
        <p:xfrm>
          <a:off x="1306592" y="1143001"/>
          <a:ext cx="9073406" cy="510139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341710" y="303189"/>
            <a:ext cx="11505405" cy="387798"/>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400" dirty="0"/>
              <a:t>Shigella rates have decreased in all five boroughs, but the most in Brooklyn. </a:t>
            </a:r>
          </a:p>
        </p:txBody>
      </p:sp>
      <p:sp>
        <p:nvSpPr>
          <p:cNvPr id="2" name="TextBox 1"/>
          <p:cNvSpPr txBox="1"/>
          <p:nvPr/>
        </p:nvSpPr>
        <p:spPr>
          <a:xfrm>
            <a:off x="8456612" y="1968500"/>
            <a:ext cx="3200399" cy="1015663"/>
          </a:xfrm>
          <a:prstGeom prst="rect">
            <a:avLst/>
          </a:prstGeom>
          <a:noFill/>
        </p:spPr>
        <p:txBody>
          <a:bodyPr wrap="square" rtlCol="0">
            <a:spAutoFit/>
          </a:bodyPr>
          <a:lstStyle/>
          <a:p>
            <a:r>
              <a:rPr lang="en-US" sz="1200" i="1" dirty="0" err="1"/>
              <a:t>Shigella</a:t>
            </a:r>
            <a:r>
              <a:rPr lang="en-US" sz="1200" i="1" dirty="0"/>
              <a:t> is a group of bacteria that can cause diarrheal disease. Bloody diarrhea, stomach cramps, and fever are common symptoms.</a:t>
            </a:r>
          </a:p>
          <a:p>
            <a:r>
              <a:rPr lang="en-US" sz="1200" i="1" dirty="0"/>
              <a:t> </a:t>
            </a:r>
          </a:p>
        </p:txBody>
      </p:sp>
      <p:sp>
        <p:nvSpPr>
          <p:cNvPr id="7" name="Rectangle 6"/>
          <p:cNvSpPr/>
          <p:nvPr/>
        </p:nvSpPr>
        <p:spPr>
          <a:xfrm>
            <a:off x="4722812" y="1524000"/>
            <a:ext cx="2209800" cy="78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A </a:t>
            </a:r>
            <a:r>
              <a:rPr lang="en-US" sz="1400" dirty="0" err="1">
                <a:solidFill>
                  <a:schemeClr val="tx1"/>
                </a:solidFill>
              </a:rPr>
              <a:t>shigella</a:t>
            </a:r>
            <a:r>
              <a:rPr lang="en-US" sz="1400" dirty="0">
                <a:solidFill>
                  <a:schemeClr val="tx1"/>
                </a:solidFill>
              </a:rPr>
              <a:t> outbreak outside of NYC spread to Brooklyn in 2008. </a:t>
            </a:r>
          </a:p>
        </p:txBody>
      </p:sp>
    </p:spTree>
    <p:extLst>
      <p:ext uri="{BB962C8B-B14F-4D97-AF65-F5344CB8AC3E}">
        <p14:creationId xmlns:p14="http://schemas.microsoft.com/office/powerpoint/2010/main" val="60026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 y="762000"/>
            <a:ext cx="6803917" cy="5634335"/>
          </a:xfrm>
          <a:prstGeom prst="rect">
            <a:avLst/>
          </a:prstGeom>
        </p:spPr>
      </p:pic>
      <p:sp>
        <p:nvSpPr>
          <p:cNvPr id="3" name="TextBox 2">
            <a:extLst>
              <a:ext uri="{FF2B5EF4-FFF2-40B4-BE49-F238E27FC236}">
                <a16:creationId xmlns:a16="http://schemas.microsoft.com/office/drawing/2014/main" xmlns="" id="{CAD630B1-1F59-453F-8C06-D744416C5FBE}"/>
              </a:ext>
            </a:extLst>
          </p:cNvPr>
          <p:cNvSpPr txBox="1"/>
          <p:nvPr/>
        </p:nvSpPr>
        <p:spPr>
          <a:xfrm>
            <a:off x="989012" y="6396335"/>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2017. </a:t>
            </a:r>
          </a:p>
        </p:txBody>
      </p:sp>
      <p:sp>
        <p:nvSpPr>
          <p:cNvPr id="5" name="Title 4">
            <a:extLst>
              <a:ext uri="{FF2B5EF4-FFF2-40B4-BE49-F238E27FC236}">
                <a16:creationId xmlns:a16="http://schemas.microsoft.com/office/drawing/2014/main" xmlns="" id="{4BC54A65-8EBC-4C9C-A1DC-E691A581CF89}"/>
              </a:ext>
            </a:extLst>
          </p:cNvPr>
          <p:cNvSpPr>
            <a:spLocks noGrp="1"/>
          </p:cNvSpPr>
          <p:nvPr>
            <p:ph type="title"/>
          </p:nvPr>
        </p:nvSpPr>
        <p:spPr>
          <a:xfrm>
            <a:off x="609441" y="132262"/>
            <a:ext cx="10969943" cy="781752"/>
          </a:xfrm>
        </p:spPr>
        <p:txBody>
          <a:bodyPr/>
          <a:lstStyle/>
          <a:p>
            <a:r>
              <a:rPr lang="en-US" sz="2800" dirty="0"/>
              <a:t>Shigella rates are higher in Mott Haven, </a:t>
            </a:r>
            <a:r>
              <a:rPr lang="en-US" sz="2800" dirty="0" err="1"/>
              <a:t>Morrisania</a:t>
            </a:r>
            <a:r>
              <a:rPr lang="en-US" sz="2800" dirty="0"/>
              <a:t> and Kingsbridge areas of the Bronx as compared to NYC overall</a:t>
            </a:r>
          </a:p>
        </p:txBody>
      </p:sp>
      <p:graphicFrame>
        <p:nvGraphicFramePr>
          <p:cNvPr id="7" name="Chart 6">
            <a:extLst>
              <a:ext uri="{FF2B5EF4-FFF2-40B4-BE49-F238E27FC236}">
                <a16:creationId xmlns:a16="http://schemas.microsoft.com/office/drawing/2014/main" xmlns="" id="{72CCD010-7FA4-4674-9D23-2DAE98FDB67A}"/>
              </a:ext>
            </a:extLst>
          </p:cNvPr>
          <p:cNvGraphicFramePr/>
          <p:nvPr>
            <p:extLst>
              <p:ext uri="{D42A27DB-BD31-4B8C-83A1-F6EECF244321}">
                <p14:modId xmlns:p14="http://schemas.microsoft.com/office/powerpoint/2010/main" val="4130306836"/>
              </p:ext>
            </p:extLst>
          </p:nvPr>
        </p:nvGraphicFramePr>
        <p:xfrm>
          <a:off x="6144524" y="1380254"/>
          <a:ext cx="6019799" cy="51816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Table 34">
            <a:extLst>
              <a:ext uri="{FF2B5EF4-FFF2-40B4-BE49-F238E27FC236}">
                <a16:creationId xmlns:a16="http://schemas.microsoft.com/office/drawing/2014/main" xmlns="" id="{059C2F34-2E97-4217-B0C2-57039C86C5FF}"/>
              </a:ext>
            </a:extLst>
          </p:cNvPr>
          <p:cNvGraphicFramePr>
            <a:graphicFrameLocks noGrp="1"/>
          </p:cNvGraphicFramePr>
          <p:nvPr>
            <p:extLst>
              <p:ext uri="{D42A27DB-BD31-4B8C-83A1-F6EECF244321}">
                <p14:modId xmlns:p14="http://schemas.microsoft.com/office/powerpoint/2010/main" val="1865284578"/>
              </p:ext>
            </p:extLst>
          </p:nvPr>
        </p:nvGraphicFramePr>
        <p:xfrm>
          <a:off x="531812" y="1298242"/>
          <a:ext cx="1666903" cy="1131097"/>
        </p:xfrm>
        <a:graphic>
          <a:graphicData uri="http://schemas.openxmlformats.org/drawingml/2006/table">
            <a:tbl>
              <a:tblPr>
                <a:tableStyleId>{F2DE63D5-997A-4646-A377-4702673A728D}</a:tableStyleId>
              </a:tblPr>
              <a:tblGrid>
                <a:gridCol w="211688">
                  <a:extLst>
                    <a:ext uri="{9D8B030D-6E8A-4147-A177-3AD203B41FA5}">
                      <a16:colId xmlns:a16="http://schemas.microsoft.com/office/drawing/2014/main" xmlns="" val="20000"/>
                    </a:ext>
                  </a:extLst>
                </a:gridCol>
                <a:gridCol w="1455215">
                  <a:extLst>
                    <a:ext uri="{9D8B030D-6E8A-4147-A177-3AD203B41FA5}">
                      <a16:colId xmlns:a16="http://schemas.microsoft.com/office/drawing/2014/main" xmlns="" val="20001"/>
                    </a:ext>
                  </a:extLst>
                </a:gridCol>
              </a:tblGrid>
              <a:tr h="64344">
                <a:tc>
                  <a:txBody>
                    <a:bodyPr/>
                    <a:lstStyle/>
                    <a:p>
                      <a:pPr algn="r" fontAlgn="b"/>
                      <a:r>
                        <a:rPr lang="en-US" sz="800" b="0" i="0" u="none" strike="noStrike" dirty="0">
                          <a:solidFill>
                            <a:schemeClr val="tx1"/>
                          </a:solidFill>
                          <a:effectLst/>
                          <a:latin typeface="+mn-lt"/>
                        </a:rPr>
                        <a:t>101</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800" b="0" i="0" u="none" strike="noStrike">
                          <a:solidFill>
                            <a:schemeClr val="tx1"/>
                          </a:solidFill>
                          <a:effectLst/>
                          <a:latin typeface="+mn-lt"/>
                        </a:rPr>
                        <a:t>Kingsbridge</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166806">
                <a:tc>
                  <a:txBody>
                    <a:bodyPr/>
                    <a:lstStyle/>
                    <a:p>
                      <a:pPr algn="r" fontAlgn="b"/>
                      <a:r>
                        <a:rPr lang="en-US" sz="800" b="0" i="0" u="none" strike="noStrike" dirty="0">
                          <a:solidFill>
                            <a:schemeClr val="tx1"/>
                          </a:solidFill>
                          <a:effectLst/>
                          <a:latin typeface="+mn-lt"/>
                        </a:rPr>
                        <a:t>102</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Northeast</a:t>
                      </a:r>
                      <a:r>
                        <a:rPr lang="en-US" sz="800" b="0" i="0" u="none" strike="noStrike" baseline="0" dirty="0">
                          <a:solidFill>
                            <a:schemeClr val="tx1"/>
                          </a:solidFill>
                          <a:effectLst/>
                          <a:latin typeface="+mn-lt"/>
                        </a:rPr>
                        <a:t> Bronx</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166806">
                <a:tc>
                  <a:txBody>
                    <a:bodyPr/>
                    <a:lstStyle/>
                    <a:p>
                      <a:pPr algn="r" fontAlgn="b"/>
                      <a:r>
                        <a:rPr lang="en-US" sz="800" b="0" i="0" u="none" strike="noStrike" dirty="0">
                          <a:solidFill>
                            <a:schemeClr val="tx1"/>
                          </a:solidFill>
                          <a:effectLst/>
                          <a:latin typeface="+mn-lt"/>
                        </a:rPr>
                        <a:t>103</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a:solidFill>
                            <a:schemeClr val="tx1"/>
                          </a:solidFill>
                          <a:effectLst/>
                          <a:latin typeface="+mn-lt"/>
                        </a:rPr>
                        <a:t>Fordham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166806">
                <a:tc>
                  <a:txBody>
                    <a:bodyPr/>
                    <a:lstStyle/>
                    <a:p>
                      <a:pPr algn="r" fontAlgn="b"/>
                      <a:r>
                        <a:rPr lang="en-US" sz="800" b="0" i="0" u="none" strike="noStrike" dirty="0">
                          <a:solidFill>
                            <a:schemeClr val="tx1"/>
                          </a:solidFill>
                          <a:effectLst/>
                          <a:latin typeface="+mn-lt"/>
                        </a:rPr>
                        <a:t>104</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Pelham</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166806">
                <a:tc>
                  <a:txBody>
                    <a:bodyPr/>
                    <a:lstStyle/>
                    <a:p>
                      <a:pPr algn="r" fontAlgn="b"/>
                      <a:r>
                        <a:rPr lang="en-US" sz="800" b="0" i="0" u="none" strike="noStrike" dirty="0">
                          <a:solidFill>
                            <a:schemeClr val="tx1"/>
                          </a:solidFill>
                          <a:effectLst/>
                          <a:latin typeface="+mn-lt"/>
                        </a:rPr>
                        <a:t>105</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Crotona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166806">
                <a:tc>
                  <a:txBody>
                    <a:bodyPr/>
                    <a:lstStyle/>
                    <a:p>
                      <a:pPr algn="r" fontAlgn="b"/>
                      <a:r>
                        <a:rPr lang="en-US" sz="800" b="0" i="0" u="none" strike="noStrike" dirty="0">
                          <a:solidFill>
                            <a:schemeClr val="tx1"/>
                          </a:solidFill>
                          <a:effectLst/>
                          <a:latin typeface="+mn-lt"/>
                        </a:rPr>
                        <a:t>106</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err="1">
                          <a:solidFill>
                            <a:schemeClr val="tx1"/>
                          </a:solidFill>
                          <a:effectLst/>
                          <a:latin typeface="+mn-lt"/>
                        </a:rPr>
                        <a:t>Morrisania</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166806">
                <a:tc>
                  <a:txBody>
                    <a:bodyPr/>
                    <a:lstStyle/>
                    <a:p>
                      <a:pPr algn="r" fontAlgn="b"/>
                      <a:r>
                        <a:rPr lang="en-US" sz="800" b="0" i="0" u="none" strike="noStrike" dirty="0">
                          <a:solidFill>
                            <a:schemeClr val="tx1"/>
                          </a:solidFill>
                          <a:effectLst/>
                          <a:latin typeface="+mn-lt"/>
                        </a:rPr>
                        <a:t>107</a:t>
                      </a:r>
                      <a:endParaRPr lang="en-US" sz="800" b="0" i="0" u="none" strike="noStrike" dirty="0">
                        <a:solidFill>
                          <a:srgbClr val="000000"/>
                        </a:solidFill>
                        <a:effectLst/>
                        <a:latin typeface="Calibri"/>
                      </a:endParaRPr>
                    </a:p>
                  </a:txBody>
                  <a:tcPr marL="8341" marR="8341" marT="8341" marB="0" anchor="b">
                    <a:lnL w="12700" cap="flat" cmpd="sng" algn="ctr">
                      <a:solidFill>
                        <a:schemeClr val="tx1"/>
                      </a:solidFill>
                      <a:prstDash val="solid"/>
                      <a:round/>
                      <a:headEnd type="none" w="med" len="med"/>
                      <a:tailEnd type="none" w="med" len="med"/>
                    </a:lnL>
                  </a:tcPr>
                </a:tc>
                <a:tc>
                  <a:txBody>
                    <a:bodyPr/>
                    <a:lstStyle/>
                    <a:p>
                      <a:pPr algn="l" fontAlgn="b"/>
                      <a:r>
                        <a:rPr lang="en-US" sz="800" b="0" i="0" u="none" strike="noStrike" dirty="0">
                          <a:solidFill>
                            <a:schemeClr val="tx1"/>
                          </a:solidFill>
                          <a:effectLst/>
                          <a:latin typeface="+mn-lt"/>
                        </a:rPr>
                        <a:t>Mott</a:t>
                      </a:r>
                      <a:r>
                        <a:rPr lang="en-US" sz="800" b="0" i="0" u="none" strike="noStrike" baseline="0" dirty="0">
                          <a:solidFill>
                            <a:schemeClr val="tx1"/>
                          </a:solidFill>
                          <a:effectLst/>
                          <a:latin typeface="+mn-lt"/>
                        </a:rPr>
                        <a:t> Haven</a:t>
                      </a:r>
                      <a:endParaRPr lang="en-US" sz="800" b="0" i="0" u="none" strike="noStrike" dirty="0">
                        <a:solidFill>
                          <a:srgbClr val="000000"/>
                        </a:solidFill>
                        <a:effectLst/>
                        <a:latin typeface="Calibri"/>
                      </a:endParaRPr>
                    </a:p>
                  </a:txBody>
                  <a:tcPr marL="8341" marR="8341" marT="834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bl>
          </a:graphicData>
        </a:graphic>
      </p:graphicFrame>
      <p:sp>
        <p:nvSpPr>
          <p:cNvPr id="32" name="TextBox 31">
            <a:extLst>
              <a:ext uri="{FF2B5EF4-FFF2-40B4-BE49-F238E27FC236}">
                <a16:creationId xmlns:a16="http://schemas.microsoft.com/office/drawing/2014/main" xmlns="" id="{7D41A4DE-C09C-40FD-8F0D-D542B90311C9}"/>
              </a:ext>
            </a:extLst>
          </p:cNvPr>
          <p:cNvSpPr txBox="1"/>
          <p:nvPr/>
        </p:nvSpPr>
        <p:spPr>
          <a:xfrm>
            <a:off x="3920725" y="1007196"/>
            <a:ext cx="377026" cy="230832"/>
          </a:xfrm>
          <a:prstGeom prst="rect">
            <a:avLst/>
          </a:prstGeom>
          <a:noFill/>
        </p:spPr>
        <p:txBody>
          <a:bodyPr wrap="none" rtlCol="0">
            <a:spAutoFit/>
          </a:bodyPr>
          <a:lstStyle/>
          <a:p>
            <a:r>
              <a:rPr lang="en-US" sz="900" dirty="0">
                <a:solidFill>
                  <a:schemeClr val="bg1"/>
                </a:solidFill>
              </a:rPr>
              <a:t>101</a:t>
            </a:r>
          </a:p>
        </p:txBody>
      </p:sp>
      <p:sp>
        <p:nvSpPr>
          <p:cNvPr id="34" name="TextBox 33">
            <a:extLst>
              <a:ext uri="{FF2B5EF4-FFF2-40B4-BE49-F238E27FC236}">
                <a16:creationId xmlns:a16="http://schemas.microsoft.com/office/drawing/2014/main" xmlns="" id="{EF3A39C3-89E3-490B-A5D1-5C6C8190E035}"/>
              </a:ext>
            </a:extLst>
          </p:cNvPr>
          <p:cNvSpPr txBox="1"/>
          <p:nvPr/>
        </p:nvSpPr>
        <p:spPr>
          <a:xfrm>
            <a:off x="4385873" y="1255029"/>
            <a:ext cx="377026" cy="230832"/>
          </a:xfrm>
          <a:prstGeom prst="rect">
            <a:avLst/>
          </a:prstGeom>
          <a:noFill/>
        </p:spPr>
        <p:txBody>
          <a:bodyPr wrap="none" rtlCol="0">
            <a:spAutoFit/>
          </a:bodyPr>
          <a:lstStyle/>
          <a:p>
            <a:r>
              <a:rPr lang="en-US" sz="900" dirty="0"/>
              <a:t>102</a:t>
            </a:r>
          </a:p>
        </p:txBody>
      </p:sp>
      <p:sp>
        <p:nvSpPr>
          <p:cNvPr id="43" name="TextBox 42">
            <a:extLst>
              <a:ext uri="{FF2B5EF4-FFF2-40B4-BE49-F238E27FC236}">
                <a16:creationId xmlns:a16="http://schemas.microsoft.com/office/drawing/2014/main" xmlns="" id="{CC9DFF22-F2C9-4481-BAE6-52578DF1A0C6}"/>
              </a:ext>
            </a:extLst>
          </p:cNvPr>
          <p:cNvSpPr txBox="1"/>
          <p:nvPr/>
        </p:nvSpPr>
        <p:spPr>
          <a:xfrm>
            <a:off x="4040986" y="1293168"/>
            <a:ext cx="377026" cy="230832"/>
          </a:xfrm>
          <a:prstGeom prst="rect">
            <a:avLst/>
          </a:prstGeom>
          <a:noFill/>
        </p:spPr>
        <p:txBody>
          <a:bodyPr wrap="none" rtlCol="0">
            <a:spAutoFit/>
          </a:bodyPr>
          <a:lstStyle/>
          <a:p>
            <a:r>
              <a:rPr lang="en-US" sz="900" dirty="0">
                <a:solidFill>
                  <a:schemeClr val="bg1"/>
                </a:solidFill>
              </a:rPr>
              <a:t>103</a:t>
            </a:r>
          </a:p>
        </p:txBody>
      </p:sp>
      <p:sp>
        <p:nvSpPr>
          <p:cNvPr id="44" name="TextBox 43">
            <a:extLst>
              <a:ext uri="{FF2B5EF4-FFF2-40B4-BE49-F238E27FC236}">
                <a16:creationId xmlns:a16="http://schemas.microsoft.com/office/drawing/2014/main" xmlns="" id="{8B96260C-29EA-4755-A65D-63C2C42EB669}"/>
              </a:ext>
            </a:extLst>
          </p:cNvPr>
          <p:cNvSpPr txBox="1"/>
          <p:nvPr/>
        </p:nvSpPr>
        <p:spPr>
          <a:xfrm>
            <a:off x="4448054" y="1651164"/>
            <a:ext cx="377026" cy="230832"/>
          </a:xfrm>
          <a:prstGeom prst="rect">
            <a:avLst/>
          </a:prstGeom>
          <a:noFill/>
        </p:spPr>
        <p:txBody>
          <a:bodyPr wrap="none" rtlCol="0">
            <a:spAutoFit/>
          </a:bodyPr>
          <a:lstStyle/>
          <a:p>
            <a:r>
              <a:rPr lang="en-US" sz="900" dirty="0"/>
              <a:t>104</a:t>
            </a:r>
          </a:p>
        </p:txBody>
      </p:sp>
      <p:sp>
        <p:nvSpPr>
          <p:cNvPr id="45" name="TextBox 44">
            <a:extLst>
              <a:ext uri="{FF2B5EF4-FFF2-40B4-BE49-F238E27FC236}">
                <a16:creationId xmlns:a16="http://schemas.microsoft.com/office/drawing/2014/main" xmlns="" id="{209B7380-8143-48B9-A84C-BDE500F1DE1A}"/>
              </a:ext>
            </a:extLst>
          </p:cNvPr>
          <p:cNvSpPr txBox="1"/>
          <p:nvPr/>
        </p:nvSpPr>
        <p:spPr>
          <a:xfrm>
            <a:off x="3964786" y="1597968"/>
            <a:ext cx="377026" cy="230832"/>
          </a:xfrm>
          <a:prstGeom prst="rect">
            <a:avLst/>
          </a:prstGeom>
          <a:noFill/>
        </p:spPr>
        <p:txBody>
          <a:bodyPr wrap="none" rtlCol="0">
            <a:spAutoFit/>
          </a:bodyPr>
          <a:lstStyle/>
          <a:p>
            <a:r>
              <a:rPr lang="en-US" sz="900" dirty="0">
                <a:solidFill>
                  <a:schemeClr val="bg1"/>
                </a:solidFill>
              </a:rPr>
              <a:t>105</a:t>
            </a:r>
          </a:p>
        </p:txBody>
      </p:sp>
      <p:sp>
        <p:nvSpPr>
          <p:cNvPr id="46" name="TextBox 45">
            <a:extLst>
              <a:ext uri="{FF2B5EF4-FFF2-40B4-BE49-F238E27FC236}">
                <a16:creationId xmlns:a16="http://schemas.microsoft.com/office/drawing/2014/main" xmlns="" id="{62B87364-4348-4116-82D8-6E8F7300E5A1}"/>
              </a:ext>
            </a:extLst>
          </p:cNvPr>
          <p:cNvSpPr txBox="1"/>
          <p:nvPr/>
        </p:nvSpPr>
        <p:spPr>
          <a:xfrm>
            <a:off x="3732212" y="1752600"/>
            <a:ext cx="377026" cy="230832"/>
          </a:xfrm>
          <a:prstGeom prst="rect">
            <a:avLst/>
          </a:prstGeom>
          <a:noFill/>
        </p:spPr>
        <p:txBody>
          <a:bodyPr wrap="none" rtlCol="0">
            <a:spAutoFit/>
          </a:bodyPr>
          <a:lstStyle/>
          <a:p>
            <a:r>
              <a:rPr lang="en-US" sz="900" dirty="0">
                <a:solidFill>
                  <a:schemeClr val="bg1"/>
                </a:solidFill>
              </a:rPr>
              <a:t>106</a:t>
            </a:r>
          </a:p>
        </p:txBody>
      </p:sp>
      <p:sp>
        <p:nvSpPr>
          <p:cNvPr id="47" name="TextBox 46">
            <a:extLst>
              <a:ext uri="{FF2B5EF4-FFF2-40B4-BE49-F238E27FC236}">
                <a16:creationId xmlns:a16="http://schemas.microsoft.com/office/drawing/2014/main" xmlns="" id="{EF3A39C3-89E3-490B-A5D1-5C6C8190E035}"/>
              </a:ext>
            </a:extLst>
          </p:cNvPr>
          <p:cNvSpPr txBox="1"/>
          <p:nvPr/>
        </p:nvSpPr>
        <p:spPr>
          <a:xfrm>
            <a:off x="3964786" y="1978968"/>
            <a:ext cx="377026" cy="230832"/>
          </a:xfrm>
          <a:prstGeom prst="rect">
            <a:avLst/>
          </a:prstGeom>
          <a:noFill/>
        </p:spPr>
        <p:txBody>
          <a:bodyPr wrap="none" rtlCol="0">
            <a:spAutoFit/>
          </a:bodyPr>
          <a:lstStyle/>
          <a:p>
            <a:r>
              <a:rPr lang="en-US" sz="900" dirty="0">
                <a:solidFill>
                  <a:schemeClr val="bg1"/>
                </a:solidFill>
              </a:rPr>
              <a:t>107</a:t>
            </a:r>
          </a:p>
        </p:txBody>
      </p:sp>
    </p:spTree>
    <p:extLst>
      <p:ext uri="{BB962C8B-B14F-4D97-AF65-F5344CB8AC3E}">
        <p14:creationId xmlns:p14="http://schemas.microsoft.com/office/powerpoint/2010/main" val="3110988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D630B1-1F59-453F-8C06-D744416C5FBE}"/>
              </a:ext>
            </a:extLst>
          </p:cNvPr>
          <p:cNvSpPr txBox="1"/>
          <p:nvPr/>
        </p:nvSpPr>
        <p:spPr>
          <a:xfrm>
            <a:off x="836612" y="6366672"/>
            <a:ext cx="9073406" cy="276999"/>
          </a:xfrm>
          <a:prstGeom prst="rect">
            <a:avLst/>
          </a:prstGeom>
          <a:noFill/>
        </p:spPr>
        <p:txBody>
          <a:bodyPr wrap="square" rtlCol="0">
            <a:spAutoFit/>
          </a:bodyPr>
          <a:lstStyle/>
          <a:p>
            <a:r>
              <a:rPr lang="en-US" sz="1200" dirty="0"/>
              <a:t>Data source: New York City Department of Health and Mental Hygiene Communicable Disease Surveillance Data, 2000-2017. </a:t>
            </a:r>
          </a:p>
        </p:txBody>
      </p:sp>
      <p:graphicFrame>
        <p:nvGraphicFramePr>
          <p:cNvPr id="8" name="Chart 7">
            <a:extLst>
              <a:ext uri="{FF2B5EF4-FFF2-40B4-BE49-F238E27FC236}">
                <a16:creationId xmlns:a16="http://schemas.microsoft.com/office/drawing/2014/main" xmlns="" id="{AC36EEB0-A66D-48AB-BC25-672B96321B49}"/>
              </a:ext>
            </a:extLst>
          </p:cNvPr>
          <p:cNvGraphicFramePr/>
          <p:nvPr>
            <p:extLst>
              <p:ext uri="{D42A27DB-BD31-4B8C-83A1-F6EECF244321}">
                <p14:modId xmlns:p14="http://schemas.microsoft.com/office/powerpoint/2010/main" val="2297542720"/>
              </p:ext>
            </p:extLst>
          </p:nvPr>
        </p:nvGraphicFramePr>
        <p:xfrm>
          <a:off x="1306592" y="1143001"/>
          <a:ext cx="9073406" cy="510139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a:spLocks/>
          </p:cNvSpPr>
          <p:nvPr/>
        </p:nvSpPr>
        <p:spPr>
          <a:xfrm>
            <a:off x="493712" y="300111"/>
            <a:ext cx="112014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Giardia rates have decreased in all five boroughs, but the most in Manhattan</a:t>
            </a:r>
          </a:p>
        </p:txBody>
      </p:sp>
      <p:sp>
        <p:nvSpPr>
          <p:cNvPr id="2" name="TextBox 1"/>
          <p:cNvSpPr txBox="1"/>
          <p:nvPr/>
        </p:nvSpPr>
        <p:spPr>
          <a:xfrm>
            <a:off x="6704012" y="2209800"/>
            <a:ext cx="4343400" cy="646331"/>
          </a:xfrm>
          <a:prstGeom prst="rect">
            <a:avLst/>
          </a:prstGeom>
          <a:noFill/>
        </p:spPr>
        <p:txBody>
          <a:bodyPr wrap="square" rtlCol="0">
            <a:spAutoFit/>
          </a:bodyPr>
          <a:lstStyle/>
          <a:p>
            <a:r>
              <a:rPr lang="en-US" sz="1200" i="1" dirty="0"/>
              <a:t>Giardia is a single-celled parasite that can cause diarrheal disease. Abdominal cramps, bloating, nausea, and bouts of watery diarrhea are common symptoms.</a:t>
            </a:r>
          </a:p>
        </p:txBody>
      </p:sp>
    </p:spTree>
    <p:extLst>
      <p:ext uri="{BB962C8B-B14F-4D97-AF65-F5344CB8AC3E}">
        <p14:creationId xmlns:p14="http://schemas.microsoft.com/office/powerpoint/2010/main" val="3618662093"/>
      </p:ext>
    </p:extLst>
  </p:cSld>
  <p:clrMapOvr>
    <a:masterClrMapping/>
  </p:clrMapOvr>
</p:sld>
</file>

<file path=ppt/theme/theme1.xml><?xml version="1.0" encoding="utf-8"?>
<a:theme xmlns:a="http://schemas.openxmlformats.org/drawingml/2006/main" name="Montefiore DOING MORE">
  <a:themeElements>
    <a:clrScheme name="montefiore data">
      <a:dk1>
        <a:srgbClr val="414042"/>
      </a:dk1>
      <a:lt1>
        <a:srgbClr val="FFFFFF"/>
      </a:lt1>
      <a:dk2>
        <a:srgbClr val="A6CEE3"/>
      </a:dk2>
      <a:lt2>
        <a:srgbClr val="1F78B4"/>
      </a:lt2>
      <a:accent1>
        <a:srgbClr val="B2DF8A"/>
      </a:accent1>
      <a:accent2>
        <a:srgbClr val="33A02C"/>
      </a:accent2>
      <a:accent3>
        <a:srgbClr val="FB9A99"/>
      </a:accent3>
      <a:accent4>
        <a:srgbClr val="E31A1C"/>
      </a:accent4>
      <a:accent5>
        <a:srgbClr val="FDBF6F"/>
      </a:accent5>
      <a:accent6>
        <a:srgbClr val="FF7F00"/>
      </a:accent6>
      <a:hlink>
        <a:srgbClr val="6A3D9A"/>
      </a:hlink>
      <a:folHlink>
        <a:srgbClr val="B159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2065</TotalTime>
  <Words>3016</Words>
  <Application>Microsoft Office PowerPoint</Application>
  <PresentationFormat>Custom</PresentationFormat>
  <Paragraphs>575</Paragraphs>
  <Slides>45</Slides>
  <Notes>41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Montefiore DOING MORE</vt:lpstr>
      <vt:lpstr>Bronx Community Health Dashboard:  Communicable Disease  Last Updated: 9/24/2019  See last slide for more information about this project.</vt:lpstr>
      <vt:lpstr>Food- &amp; Water-Borne Diseases</vt:lpstr>
      <vt:lpstr>PowerPoint Presentation</vt:lpstr>
      <vt:lpstr>Salmonella rates are above average in the Morrisania, Pelham, and Fordham areas of the Bronx compared to New York City overall</vt:lpstr>
      <vt:lpstr>PowerPoint Presentation</vt:lpstr>
      <vt:lpstr>Campylobacter rates are below average in the Bronx and highest in Southwest Brooklyn, Upper Manhattan, Chelsea, and Lower Manhattan </vt:lpstr>
      <vt:lpstr>PowerPoint Presentation</vt:lpstr>
      <vt:lpstr>Shigella rates are higher in Mott Haven, Morrisania and Kingsbridge areas of the Bronx as compared to NYC overall</vt:lpstr>
      <vt:lpstr>PowerPoint Presentation</vt:lpstr>
      <vt:lpstr>Except for Fordham, Giardia rates are below average in the Bronx and highest in all of Manhattan and downtown Brooklyn</vt:lpstr>
      <vt:lpstr>PowerPoint Presentation</vt:lpstr>
      <vt:lpstr>Crypto rates are above average in Morrisania and Crotona areas of the Bronx as compared to NYC overall</vt:lpstr>
      <vt:lpstr>PowerPoint Presentation</vt:lpstr>
      <vt:lpstr>Amebiasis rates are above average in the Crotona area of the Bronx as compared to NYC overall</vt:lpstr>
      <vt:lpstr>Vector-Borne Diseases</vt:lpstr>
      <vt:lpstr>The Bronx had the highest burden of Zika in 2017</vt:lpstr>
      <vt:lpstr>In NYC overall, Zika rates are highest for 25-44 year olds and women</vt:lpstr>
      <vt:lpstr>In NYC overall, Zika rates are highest in high poverty neighborhoods</vt:lpstr>
      <vt:lpstr>PowerPoint Presentation</vt:lpstr>
      <vt:lpstr>Malaria rates are highest in the Bronx, Central Harlem, and North Staten Island</vt:lpstr>
      <vt:lpstr>In NYC overall, malaria rates are highest for 45-64 year olds and men</vt:lpstr>
      <vt:lpstr>In NYC overall, malaria rates increase as neighborhood poverty level increases</vt:lpstr>
      <vt:lpstr>PowerPoint Presentation</vt:lpstr>
      <vt:lpstr>Lyme disease rates are below average in the Bronx except for Kingsbridge and are highest in Northwest Brooklyn, Manhattan and Staten Island</vt:lpstr>
      <vt:lpstr>Other Communicable Diseases</vt:lpstr>
      <vt:lpstr>For all boroughs, rates of new TB infections have declined. In the Bronx, the rate has decreased by 55%</vt:lpstr>
      <vt:lpstr>TB rates are about average in the Bronx and highest in Queens</vt:lpstr>
      <vt:lpstr>In the Bronx, TB rates are highest for those who are 20-29 year old, male, and Asian/Pacific Islander</vt:lpstr>
      <vt:lpstr>PowerPoint Presentation</vt:lpstr>
      <vt:lpstr>Chronic hepatitis B rates are about average in the Bronx, and highest in Queens, Southwest Brooklyn, and Lower Manhattan</vt:lpstr>
      <vt:lpstr>In NYC overall, chronic hepatitis B rates are highest for 30-39 year olds and men</vt:lpstr>
      <vt:lpstr>In NYC overall, chronic hepatitis B rates increase as neighborhood poverty level increases</vt:lpstr>
      <vt:lpstr>PowerPoint Presentation</vt:lpstr>
      <vt:lpstr>Four of the 10 neighborhoods with the highest chronic hepatitis C rates are in the Bronx</vt:lpstr>
      <vt:lpstr>In NYC overall, chronic hepatitis C rates are highest for 60-69 year olds and men</vt:lpstr>
      <vt:lpstr>In NYC overall, chronic hepatitis C rates increase as neighborhood poverty level increases</vt:lpstr>
      <vt:lpstr>PowerPoint Presentation</vt:lpstr>
      <vt:lpstr>Two of the 10 neighborhoods with the highest Legionella rates are in the Bronx</vt:lpstr>
      <vt:lpstr>In NYC overall, Legionella rates are highest for 65+ year olds and men</vt:lpstr>
      <vt:lpstr>In NYC overall, Legionella rates are higher in neighborhoods with higher poverty</vt:lpstr>
      <vt:lpstr>PowerPoint Presentation</vt:lpstr>
      <vt:lpstr>Four of the 10 neighborhoods with the highest streptococcus pneumoniae rates are in the Bronx</vt:lpstr>
      <vt:lpstr>In NYC overall, streptococcus pneumoniae rates are highest for 65+ year olds and men</vt:lpstr>
      <vt:lpstr>In NYC overall, streptococcus pneumoniae rates are higher in neighborhoods with higher poverty</vt:lpstr>
      <vt:lpstr>About the Community Health Dashboard Project</vt:lpstr>
    </vt:vector>
  </TitlesOfParts>
  <Company>Montefiore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&amp; water-borne diseases</dc:title>
  <dc:creator>Colin Rehm</dc:creator>
  <cp:lastModifiedBy>Colin Rehm</cp:lastModifiedBy>
  <cp:revision>226</cp:revision>
  <dcterms:created xsi:type="dcterms:W3CDTF">2017-11-13T15:04:25Z</dcterms:created>
  <dcterms:modified xsi:type="dcterms:W3CDTF">2019-09-24T20:36:20Z</dcterms:modified>
</cp:coreProperties>
</file>