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notesSlides/notesSlide19.xml" ContentType="application/vnd.openxmlformats-officedocument.presentationml.notesSlide+xml"/>
  <Override PartName="/ppt/charts/chart26.xml" ContentType="application/vnd.openxmlformats-officedocument.drawingml.chart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22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23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9" r:id="rId2"/>
    <p:sldId id="333" r:id="rId3"/>
    <p:sldId id="348" r:id="rId4"/>
    <p:sldId id="319" r:id="rId5"/>
    <p:sldId id="320" r:id="rId6"/>
    <p:sldId id="316" r:id="rId7"/>
    <p:sldId id="270" r:id="rId8"/>
    <p:sldId id="288" r:id="rId9"/>
    <p:sldId id="289" r:id="rId10"/>
    <p:sldId id="290" r:id="rId11"/>
    <p:sldId id="261" r:id="rId12"/>
    <p:sldId id="349" r:id="rId13"/>
    <p:sldId id="350" r:id="rId14"/>
    <p:sldId id="358" r:id="rId15"/>
    <p:sldId id="356" r:id="rId16"/>
    <p:sldId id="352" r:id="rId17"/>
    <p:sldId id="268" r:id="rId18"/>
    <p:sldId id="353" r:id="rId19"/>
    <p:sldId id="307" r:id="rId20"/>
    <p:sldId id="354" r:id="rId21"/>
    <p:sldId id="355" r:id="rId22"/>
    <p:sldId id="321" r:id="rId23"/>
    <p:sldId id="336" r:id="rId24"/>
    <p:sldId id="337" r:id="rId25"/>
    <p:sldId id="338" r:id="rId26"/>
    <p:sldId id="326" r:id="rId27"/>
    <p:sldId id="327" r:id="rId28"/>
    <p:sldId id="339" r:id="rId29"/>
    <p:sldId id="341" r:id="rId30"/>
    <p:sldId id="342" r:id="rId31"/>
    <p:sldId id="343" r:id="rId32"/>
    <p:sldId id="344" r:id="rId33"/>
    <p:sldId id="272" r:id="rId34"/>
    <p:sldId id="331" r:id="rId35"/>
    <p:sldId id="275" r:id="rId36"/>
    <p:sldId id="315" r:id="rId37"/>
    <p:sldId id="325" r:id="rId38"/>
    <p:sldId id="347" r:id="rId39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393"/>
    <a:srgbClr val="E59993"/>
    <a:srgbClr val="319331"/>
    <a:srgbClr val="E9A151"/>
    <a:srgbClr val="D5A865"/>
    <a:srgbClr val="E4AD40"/>
    <a:srgbClr val="EAAA4C"/>
    <a:srgbClr val="EBB1AD"/>
    <a:srgbClr val="FF9999"/>
    <a:srgbClr val="DBB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5" autoAdjust="0"/>
    <p:restoredTop sz="86517" autoAdjust="0"/>
  </p:normalViewPr>
  <p:slideViewPr>
    <p:cSldViewPr>
      <p:cViewPr varScale="1">
        <p:scale>
          <a:sx n="111" d="100"/>
          <a:sy n="111" d="100"/>
        </p:scale>
        <p:origin x="-732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313507242178E-2"/>
          <c:y val="0.102474309355398"/>
          <c:w val="0.90203800780436605"/>
          <c:h val="0.83054339605854399"/>
        </c:manualLayout>
      </c:layout>
      <c:lineChart>
        <c:grouping val="standard"/>
        <c:varyColors val="0"/>
        <c:ser>
          <c:idx val="0"/>
          <c:order val="0"/>
          <c:tx>
            <c:strRef>
              <c:f>Total!$E$1</c:f>
              <c:strCache>
                <c:ptCount val="1"/>
                <c:pt idx="0">
                  <c:v>HIV Diagnosis</c:v>
                </c:pt>
              </c:strCache>
            </c:strRef>
          </c:tx>
          <c:dLbls>
            <c:dLbl>
              <c:idx val="0"/>
              <c:layout>
                <c:manualLayout>
                  <c:x val="-3.965441310701695E-2"/>
                  <c:y val="4.532011276831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7504169257523858E-2"/>
                  <c:y val="-2.7023881237915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Total!$A$2:$A$18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Total!$E$2:$E$18</c:f>
              <c:numCache>
                <c:formatCode>0.0</c:formatCode>
                <c:ptCount val="17"/>
                <c:pt idx="0">
                  <c:v>101.4</c:v>
                </c:pt>
                <c:pt idx="1">
                  <c:v>89.4</c:v>
                </c:pt>
                <c:pt idx="2">
                  <c:v>80.967695772356507</c:v>
                </c:pt>
                <c:pt idx="3">
                  <c:v>75.318786764982789</c:v>
                </c:pt>
                <c:pt idx="4">
                  <c:v>71.8</c:v>
                </c:pt>
                <c:pt idx="5">
                  <c:v>66.400000000000006</c:v>
                </c:pt>
                <c:pt idx="6">
                  <c:v>68.7</c:v>
                </c:pt>
                <c:pt idx="7">
                  <c:v>66.5</c:v>
                </c:pt>
                <c:pt idx="8">
                  <c:v>53.382327411608131</c:v>
                </c:pt>
                <c:pt idx="9">
                  <c:v>47.53844075359266</c:v>
                </c:pt>
                <c:pt idx="10">
                  <c:v>44.9</c:v>
                </c:pt>
                <c:pt idx="11">
                  <c:v>40.200000000000003</c:v>
                </c:pt>
                <c:pt idx="12">
                  <c:v>37.6</c:v>
                </c:pt>
                <c:pt idx="13">
                  <c:v>35.4</c:v>
                </c:pt>
                <c:pt idx="14">
                  <c:v>34.299999999999997</c:v>
                </c:pt>
                <c:pt idx="15">
                  <c:v>35.799999999999997</c:v>
                </c:pt>
                <c:pt idx="16">
                  <c:v>31.8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Total!$I$1</c:f>
              <c:strCache>
                <c:ptCount val="1"/>
                <c:pt idx="0">
                  <c:v>AIDS Diagnosis</c:v>
                </c:pt>
              </c:strCache>
            </c:strRef>
          </c:tx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Total!$A$2:$A$18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Total!$I$2:$I$18</c:f>
              <c:numCache>
                <c:formatCode>0.0</c:formatCode>
                <c:ptCount val="17"/>
                <c:pt idx="0">
                  <c:v>109.06160323569509</c:v>
                </c:pt>
                <c:pt idx="1">
                  <c:v>81.344289706181414</c:v>
                </c:pt>
                <c:pt idx="2">
                  <c:v>95.127627684173262</c:v>
                </c:pt>
                <c:pt idx="3">
                  <c:v>79.160044889996911</c:v>
                </c:pt>
                <c:pt idx="4">
                  <c:v>78.783450956172004</c:v>
                </c:pt>
                <c:pt idx="5">
                  <c:v>67.560951728189551</c:v>
                </c:pt>
                <c:pt idx="6">
                  <c:v>64.698837831120215</c:v>
                </c:pt>
                <c:pt idx="7">
                  <c:v>64.171606323765332</c:v>
                </c:pt>
                <c:pt idx="8">
                  <c:v>53.671662519530116</c:v>
                </c:pt>
                <c:pt idx="9">
                  <c:v>44.215084713067938</c:v>
                </c:pt>
                <c:pt idx="10">
                  <c:v>40.637522599256073</c:v>
                </c:pt>
                <c:pt idx="11">
                  <c:v>33.268589355183956</c:v>
                </c:pt>
                <c:pt idx="12">
                  <c:v>29.932333298984755</c:v>
                </c:pt>
                <c:pt idx="13">
                  <c:v>24.320063148781113</c:v>
                </c:pt>
                <c:pt idx="14">
                  <c:v>20.787158767087458</c:v>
                </c:pt>
                <c:pt idx="15">
                  <c:v>22.43911840420699</c:v>
                </c:pt>
                <c:pt idx="16">
                  <c:v>20.997605861214058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869952"/>
        <c:axId val="219871488"/>
      </c:lineChart>
      <c:catAx>
        <c:axId val="21986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871488"/>
        <c:crosses val="autoZero"/>
        <c:auto val="1"/>
        <c:lblAlgn val="ctr"/>
        <c:lblOffset val="100"/>
        <c:noMultiLvlLbl val="0"/>
      </c:catAx>
      <c:valAx>
        <c:axId val="219871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Rate of HIV and AIDS diagnoses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4996329279204301E-3"/>
              <c:y val="0.13472329729970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198699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868591426071696E-2"/>
          <c:y val="1.7433070866141698E-2"/>
          <c:w val="0.87868696412948399"/>
          <c:h val="0.916701006124235"/>
        </c:manualLayout>
      </c:layout>
      <c:lineChart>
        <c:grouping val="standard"/>
        <c:varyColors val="0"/>
        <c:ser>
          <c:idx val="0"/>
          <c:order val="0"/>
          <c:tx>
            <c:strRef>
              <c:f>'Bronx Sex HIV'!$B$2</c:f>
              <c:strCache>
                <c:ptCount val="1"/>
                <c:pt idx="0">
                  <c:v>Male</c:v>
                </c:pt>
              </c:strCache>
            </c:strRef>
          </c:tx>
          <c:dLbls>
            <c:dLbl>
              <c:idx val="0"/>
              <c:layout>
                <c:manualLayout>
                  <c:x val="-4.1602624671916014E-2"/>
                  <c:y val="-4.4503499562554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Sex HIV'!$I$1:$T$1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'Bronx Sex HIV'!$I$2:$T$2</c:f>
              <c:numCache>
                <c:formatCode>General</c:formatCode>
                <c:ptCount val="12"/>
                <c:pt idx="0">
                  <c:v>87.3</c:v>
                </c:pt>
                <c:pt idx="1">
                  <c:v>90.2</c:v>
                </c:pt>
                <c:pt idx="2">
                  <c:v>89.8</c:v>
                </c:pt>
                <c:pt idx="3">
                  <c:v>74.7</c:v>
                </c:pt>
                <c:pt idx="4">
                  <c:v>69</c:v>
                </c:pt>
                <c:pt idx="5">
                  <c:v>63.7</c:v>
                </c:pt>
                <c:pt idx="6">
                  <c:v>61</c:v>
                </c:pt>
                <c:pt idx="7">
                  <c:v>58.7</c:v>
                </c:pt>
                <c:pt idx="8" formatCode="0.0">
                  <c:v>53.382331038286338</c:v>
                </c:pt>
                <c:pt idx="9" formatCode="0.0">
                  <c:v>50.930944914545151</c:v>
                </c:pt>
                <c:pt idx="10" formatCode="0.0">
                  <c:v>52.480633906924488</c:v>
                </c:pt>
                <c:pt idx="11" formatCode="0.0">
                  <c:v>48.568044851787249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'Bronx Sex HIV'!$C$3</c:f>
              <c:strCache>
                <c:ptCount val="1"/>
                <c:pt idx="0">
                  <c:v>Female</c:v>
                </c:pt>
              </c:strCache>
            </c:strRef>
          </c:tx>
          <c:dLbls>
            <c:dLbl>
              <c:idx val="0"/>
              <c:layout>
                <c:manualLayout>
                  <c:x val="-3.04915135608049E-2"/>
                  <c:y val="-4.6040244969378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Sex HIV'!$I$1:$T$1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'Bronx Sex HIV'!$I$3:$T$3</c:f>
              <c:numCache>
                <c:formatCode>General</c:formatCode>
                <c:ptCount val="12"/>
                <c:pt idx="0">
                  <c:v>47</c:v>
                </c:pt>
                <c:pt idx="1">
                  <c:v>47.2</c:v>
                </c:pt>
                <c:pt idx="2">
                  <c:v>43.5</c:v>
                </c:pt>
                <c:pt idx="3">
                  <c:v>35</c:v>
                </c:pt>
                <c:pt idx="4">
                  <c:v>28.7</c:v>
                </c:pt>
                <c:pt idx="5">
                  <c:v>28.8</c:v>
                </c:pt>
                <c:pt idx="6">
                  <c:v>22</c:v>
                </c:pt>
                <c:pt idx="7">
                  <c:v>22.9</c:v>
                </c:pt>
                <c:pt idx="8" formatCode="0.0">
                  <c:v>19.604437707885985</c:v>
                </c:pt>
                <c:pt idx="9" formatCode="0.0">
                  <c:v>19.525173806588835</c:v>
                </c:pt>
                <c:pt idx="10" formatCode="0.0">
                  <c:v>21.700675351320783</c:v>
                </c:pt>
                <c:pt idx="11" formatCode="0.0">
                  <c:v>17.00834837252178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460928"/>
        <c:axId val="222475008"/>
      </c:lineChart>
      <c:catAx>
        <c:axId val="22246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475008"/>
        <c:crosses val="autoZero"/>
        <c:auto val="1"/>
        <c:lblAlgn val="ctr"/>
        <c:lblOffset val="100"/>
        <c:noMultiLvlLbl val="0"/>
      </c:catAx>
      <c:valAx>
        <c:axId val="2224750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HIV diagnosis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8.0128535334952292E-3"/>
              <c:y val="0.21875612423447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2460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2410673665792"/>
          <c:y val="1.6666666666666701E-2"/>
          <c:w val="0.30406754155730531"/>
          <c:h val="5.3544181977252837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'Age+sex'!$A$4</c:f>
              <c:strCache>
                <c:ptCount val="1"/>
                <c:pt idx="0">
                  <c:v>0-19</c:v>
                </c:pt>
              </c:strCache>
            </c:strRef>
          </c:tx>
          <c:dLbls>
            <c:dLbl>
              <c:idx val="0"/>
              <c:layout>
                <c:manualLayout>
                  <c:x val="-3.8057908900627928E-2"/>
                  <c:y val="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219409282700421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'Age+sex'!$G$3:$R$3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'Age+sex'!$G$4:$R$4</c:f>
              <c:numCache>
                <c:formatCode>General</c:formatCode>
                <c:ptCount val="12"/>
                <c:pt idx="0">
                  <c:v>11.2</c:v>
                </c:pt>
                <c:pt idx="1">
                  <c:v>13.2</c:v>
                </c:pt>
                <c:pt idx="2">
                  <c:v>12.9</c:v>
                </c:pt>
                <c:pt idx="3">
                  <c:v>10.5</c:v>
                </c:pt>
                <c:pt idx="4">
                  <c:v>8.1999999999999993</c:v>
                </c:pt>
                <c:pt idx="5">
                  <c:v>10.199999999999999</c:v>
                </c:pt>
                <c:pt idx="6">
                  <c:v>8.5</c:v>
                </c:pt>
                <c:pt idx="7">
                  <c:v>6.9</c:v>
                </c:pt>
                <c:pt idx="8">
                  <c:v>6.4</c:v>
                </c:pt>
                <c:pt idx="9">
                  <c:v>5.4</c:v>
                </c:pt>
                <c:pt idx="10" formatCode="0.0">
                  <c:v>5.1284089495864578</c:v>
                </c:pt>
                <c:pt idx="11" formatCode="0.0">
                  <c:v>6.1228888279321287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'Age+sex'!$A$5</c:f>
              <c:strCache>
                <c:ptCount val="1"/>
                <c:pt idx="0">
                  <c:v>20-29</c:v>
                </c:pt>
              </c:strCache>
            </c:strRef>
          </c:tx>
          <c:dLbls>
            <c:dLbl>
              <c:idx val="0"/>
              <c:layout>
                <c:manualLayout>
                  <c:x val="-3.7974683544303799E-2"/>
                  <c:y val="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'Age+sex'!$G$3:$R$3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'Age+sex'!$G$5:$R$5</c:f>
              <c:numCache>
                <c:formatCode>General</c:formatCode>
                <c:ptCount val="12"/>
                <c:pt idx="0">
                  <c:v>103.8</c:v>
                </c:pt>
                <c:pt idx="1">
                  <c:v>116.2</c:v>
                </c:pt>
                <c:pt idx="2">
                  <c:v>112.2</c:v>
                </c:pt>
                <c:pt idx="3">
                  <c:v>90.8</c:v>
                </c:pt>
                <c:pt idx="4">
                  <c:v>94.2</c:v>
                </c:pt>
                <c:pt idx="5">
                  <c:v>84.7</c:v>
                </c:pt>
                <c:pt idx="6">
                  <c:v>81.900000000000006</c:v>
                </c:pt>
                <c:pt idx="7">
                  <c:v>89.6</c:v>
                </c:pt>
                <c:pt idx="8">
                  <c:v>72.3</c:v>
                </c:pt>
                <c:pt idx="9">
                  <c:v>69.3</c:v>
                </c:pt>
                <c:pt idx="10" formatCode="0.0">
                  <c:v>71.276940220156021</c:v>
                </c:pt>
                <c:pt idx="11" formatCode="0.0">
                  <c:v>66.595796605682565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'Age+sex'!$A$6</c:f>
              <c:strCache>
                <c:ptCount val="1"/>
                <c:pt idx="0">
                  <c:v>30-39</c:v>
                </c:pt>
              </c:strCache>
            </c:strRef>
          </c:tx>
          <c:dLbls>
            <c:dLbl>
              <c:idx val="0"/>
              <c:layout>
                <c:manualLayout>
                  <c:x val="-3.7974683544303799E-2"/>
                  <c:y val="-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'Age+sex'!$G$3:$R$3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'Age+sex'!$G$6:$R$6</c:f>
              <c:numCache>
                <c:formatCode>General</c:formatCode>
                <c:ptCount val="12"/>
                <c:pt idx="0">
                  <c:v>127.8</c:v>
                </c:pt>
                <c:pt idx="1">
                  <c:v>120</c:v>
                </c:pt>
                <c:pt idx="2">
                  <c:v>111.6</c:v>
                </c:pt>
                <c:pt idx="3">
                  <c:v>84.2</c:v>
                </c:pt>
                <c:pt idx="4">
                  <c:v>79.5</c:v>
                </c:pt>
                <c:pt idx="5">
                  <c:v>82.2</c:v>
                </c:pt>
                <c:pt idx="6">
                  <c:v>65.5</c:v>
                </c:pt>
                <c:pt idx="7">
                  <c:v>61.6</c:v>
                </c:pt>
                <c:pt idx="8">
                  <c:v>57.5</c:v>
                </c:pt>
                <c:pt idx="9">
                  <c:v>55.1</c:v>
                </c:pt>
                <c:pt idx="10" formatCode="0.0">
                  <c:v>61.087625617376197</c:v>
                </c:pt>
                <c:pt idx="11" formatCode="0.0">
                  <c:v>60.816423400973065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'Age+sex'!$A$7</c:f>
              <c:strCache>
                <c:ptCount val="1"/>
                <c:pt idx="0">
                  <c:v>40-49</c:v>
                </c:pt>
              </c:strCache>
            </c:strRef>
          </c:tx>
          <c:dLbls>
            <c:dLbl>
              <c:idx val="0"/>
              <c:layout>
                <c:manualLayout>
                  <c:x val="-3.6447888634173892E-2"/>
                  <c:y val="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'Age+sex'!$G$3:$R$3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'Age+sex'!$G$7:$R$7</c:f>
              <c:numCache>
                <c:formatCode>General</c:formatCode>
                <c:ptCount val="12"/>
                <c:pt idx="0">
                  <c:v>122.7</c:v>
                </c:pt>
                <c:pt idx="1">
                  <c:v>119.6</c:v>
                </c:pt>
                <c:pt idx="2">
                  <c:v>121.4</c:v>
                </c:pt>
                <c:pt idx="3">
                  <c:v>97.1</c:v>
                </c:pt>
                <c:pt idx="4">
                  <c:v>71.3</c:v>
                </c:pt>
                <c:pt idx="5">
                  <c:v>73.8</c:v>
                </c:pt>
                <c:pt idx="6">
                  <c:v>60.8</c:v>
                </c:pt>
                <c:pt idx="7">
                  <c:v>61</c:v>
                </c:pt>
                <c:pt idx="8">
                  <c:v>47.5</c:v>
                </c:pt>
                <c:pt idx="9">
                  <c:v>51.6</c:v>
                </c:pt>
                <c:pt idx="10" formatCode="0.0">
                  <c:v>56.111495483847392</c:v>
                </c:pt>
                <c:pt idx="11" formatCode="0.0">
                  <c:v>40.156066007890125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'Age+sex'!$A$8</c:f>
              <c:strCache>
                <c:ptCount val="1"/>
                <c:pt idx="0">
                  <c:v>50-59</c:v>
                </c:pt>
              </c:strCache>
            </c:strRef>
          </c:tx>
          <c:dLbls>
            <c:dLbl>
              <c:idx val="0"/>
              <c:layout>
                <c:manualLayout>
                  <c:x val="-3.8057908900627928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'Age+sex'!$G$3:$R$3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'Age+sex'!$G$8:$R$8</c:f>
              <c:numCache>
                <c:formatCode>General</c:formatCode>
                <c:ptCount val="12"/>
                <c:pt idx="0">
                  <c:v>76.099999999999994</c:v>
                </c:pt>
                <c:pt idx="1">
                  <c:v>75.900000000000006</c:v>
                </c:pt>
                <c:pt idx="2">
                  <c:v>73.7</c:v>
                </c:pt>
                <c:pt idx="3">
                  <c:v>70</c:v>
                </c:pt>
                <c:pt idx="4">
                  <c:v>61.4</c:v>
                </c:pt>
                <c:pt idx="5">
                  <c:v>43.7</c:v>
                </c:pt>
                <c:pt idx="6">
                  <c:v>35</c:v>
                </c:pt>
                <c:pt idx="7">
                  <c:v>36.5</c:v>
                </c:pt>
                <c:pt idx="8">
                  <c:v>41</c:v>
                </c:pt>
                <c:pt idx="9">
                  <c:v>40.799999999999997</c:v>
                </c:pt>
                <c:pt idx="10" formatCode="0.0">
                  <c:v>45.441215072782022</c:v>
                </c:pt>
                <c:pt idx="11" formatCode="0.0">
                  <c:v>32.341159515676949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'Age+sex'!$A$9</c:f>
              <c:strCache>
                <c:ptCount val="1"/>
                <c:pt idx="0">
                  <c:v>60+</c:v>
                </c:pt>
              </c:strCache>
            </c:strRef>
          </c:tx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'Age+sex'!$G$3:$R$3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'Age+sex'!$G$9:$R$9</c:f>
              <c:numCache>
                <c:formatCode>General</c:formatCode>
                <c:ptCount val="12"/>
                <c:pt idx="0">
                  <c:v>17.399999999999999</c:v>
                </c:pt>
                <c:pt idx="1">
                  <c:v>21.6</c:v>
                </c:pt>
                <c:pt idx="2">
                  <c:v>19.7</c:v>
                </c:pt>
                <c:pt idx="3">
                  <c:v>20.3</c:v>
                </c:pt>
                <c:pt idx="4">
                  <c:v>15.8</c:v>
                </c:pt>
                <c:pt idx="5">
                  <c:v>14.1</c:v>
                </c:pt>
                <c:pt idx="6">
                  <c:v>20.7</c:v>
                </c:pt>
                <c:pt idx="7">
                  <c:v>13.9</c:v>
                </c:pt>
                <c:pt idx="8">
                  <c:v>15.3</c:v>
                </c:pt>
                <c:pt idx="9">
                  <c:v>12.3</c:v>
                </c:pt>
                <c:pt idx="10" formatCode="0.0">
                  <c:v>10.439975361658147</c:v>
                </c:pt>
                <c:pt idx="11" formatCode="0.0">
                  <c:v>9.8761367844944647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021312"/>
        <c:axId val="225035392"/>
      </c:lineChart>
      <c:catAx>
        <c:axId val="2250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035392"/>
        <c:crosses val="autoZero"/>
        <c:auto val="1"/>
        <c:lblAlgn val="ctr"/>
        <c:lblOffset val="100"/>
        <c:noMultiLvlLbl val="0"/>
      </c:catAx>
      <c:valAx>
        <c:axId val="2250353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HIV diagnosis rate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3157894736842099E-2"/>
              <c:y val="0.235575240594925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021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042908402272501"/>
          <c:y val="1.6666666666666701E-2"/>
          <c:w val="0.78774942689125904"/>
          <c:h val="5.3544181977252803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41697857927"/>
          <c:y val="5.3236529481300102E-2"/>
          <c:w val="0.86624862656856505"/>
          <c:h val="0.89352694103740005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Pt>
            <c:idx val="3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Pt>
            <c:idx val="3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Pt>
            <c:idx val="3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Pt>
            <c:idx val="3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4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4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3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4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7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4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</c:dPt>
          <c:dPt>
            <c:idx val="4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5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5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5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53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5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5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5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5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5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numRef>
              <c:f>'New Diagnoses'!$E$8:$E$66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60</c:v>
                </c:pt>
                <c:pt idx="54">
                  <c:v>61</c:v>
                </c:pt>
                <c:pt idx="55">
                  <c:v>62</c:v>
                </c:pt>
                <c:pt idx="56">
                  <c:v>63</c:v>
                </c:pt>
                <c:pt idx="57">
                  <c:v>64</c:v>
                </c:pt>
                <c:pt idx="58">
                  <c:v>65</c:v>
                </c:pt>
              </c:numCache>
            </c:numRef>
          </c:cat>
          <c:val>
            <c:numRef>
              <c:f>'New Diagnoses'!$H$8:$H$66</c:f>
              <c:numCache>
                <c:formatCode>0.0</c:formatCode>
                <c:ptCount val="59"/>
                <c:pt idx="0">
                  <c:v>3.1</c:v>
                </c:pt>
                <c:pt idx="1">
                  <c:v>4</c:v>
                </c:pt>
                <c:pt idx="2">
                  <c:v>4.2</c:v>
                </c:pt>
                <c:pt idx="3">
                  <c:v>5.4</c:v>
                </c:pt>
                <c:pt idx="4">
                  <c:v>5.6</c:v>
                </c:pt>
                <c:pt idx="5">
                  <c:v>6</c:v>
                </c:pt>
                <c:pt idx="6">
                  <c:v>6.6</c:v>
                </c:pt>
                <c:pt idx="7">
                  <c:v>8.4</c:v>
                </c:pt>
                <c:pt idx="8">
                  <c:v>9.1</c:v>
                </c:pt>
                <c:pt idx="9">
                  <c:v>11.3</c:v>
                </c:pt>
                <c:pt idx="10">
                  <c:v>11.5</c:v>
                </c:pt>
                <c:pt idx="11">
                  <c:v>11.9</c:v>
                </c:pt>
                <c:pt idx="12">
                  <c:v>12</c:v>
                </c:pt>
                <c:pt idx="13">
                  <c:v>14.3</c:v>
                </c:pt>
                <c:pt idx="14">
                  <c:v>14.5</c:v>
                </c:pt>
                <c:pt idx="15">
                  <c:v>14.9</c:v>
                </c:pt>
                <c:pt idx="16">
                  <c:v>15</c:v>
                </c:pt>
                <c:pt idx="17">
                  <c:v>15.1</c:v>
                </c:pt>
                <c:pt idx="18">
                  <c:v>15.2</c:v>
                </c:pt>
                <c:pt idx="19">
                  <c:v>15.4</c:v>
                </c:pt>
                <c:pt idx="20">
                  <c:v>15.6</c:v>
                </c:pt>
                <c:pt idx="21">
                  <c:v>16.2</c:v>
                </c:pt>
                <c:pt idx="22">
                  <c:v>16.399999999999999</c:v>
                </c:pt>
                <c:pt idx="23">
                  <c:v>16.899999999999999</c:v>
                </c:pt>
                <c:pt idx="24">
                  <c:v>17.5</c:v>
                </c:pt>
                <c:pt idx="25">
                  <c:v>17.899999999999999</c:v>
                </c:pt>
                <c:pt idx="26">
                  <c:v>18.100000000000001</c:v>
                </c:pt>
                <c:pt idx="27">
                  <c:v>18.5</c:v>
                </c:pt>
                <c:pt idx="28">
                  <c:v>18.8</c:v>
                </c:pt>
                <c:pt idx="29">
                  <c:v>19.100000000000001</c:v>
                </c:pt>
                <c:pt idx="30">
                  <c:v>20.6</c:v>
                </c:pt>
                <c:pt idx="31">
                  <c:v>21</c:v>
                </c:pt>
                <c:pt idx="32">
                  <c:v>22</c:v>
                </c:pt>
                <c:pt idx="33">
                  <c:v>22.1</c:v>
                </c:pt>
                <c:pt idx="34">
                  <c:v>23</c:v>
                </c:pt>
                <c:pt idx="35">
                  <c:v>25</c:v>
                </c:pt>
                <c:pt idx="36">
                  <c:v>29</c:v>
                </c:pt>
                <c:pt idx="37">
                  <c:v>31.1</c:v>
                </c:pt>
                <c:pt idx="38">
                  <c:v>31.4</c:v>
                </c:pt>
                <c:pt idx="39">
                  <c:v>32.299999999999997</c:v>
                </c:pt>
                <c:pt idx="40">
                  <c:v>32.4</c:v>
                </c:pt>
                <c:pt idx="41">
                  <c:v>33.1</c:v>
                </c:pt>
                <c:pt idx="42">
                  <c:v>34.1</c:v>
                </c:pt>
                <c:pt idx="43">
                  <c:v>34.5</c:v>
                </c:pt>
                <c:pt idx="44">
                  <c:v>35.6</c:v>
                </c:pt>
                <c:pt idx="45">
                  <c:v>37.4</c:v>
                </c:pt>
                <c:pt idx="46">
                  <c:v>38.1</c:v>
                </c:pt>
                <c:pt idx="47">
                  <c:v>39.799999999999997</c:v>
                </c:pt>
                <c:pt idx="48">
                  <c:v>43.4</c:v>
                </c:pt>
                <c:pt idx="49">
                  <c:v>43.7</c:v>
                </c:pt>
                <c:pt idx="50">
                  <c:v>44.3</c:v>
                </c:pt>
                <c:pt idx="51">
                  <c:v>49.2</c:v>
                </c:pt>
                <c:pt idx="52">
                  <c:v>49.9</c:v>
                </c:pt>
                <c:pt idx="53">
                  <c:v>51.3</c:v>
                </c:pt>
                <c:pt idx="54">
                  <c:v>55.1</c:v>
                </c:pt>
                <c:pt idx="55">
                  <c:v>58.8</c:v>
                </c:pt>
                <c:pt idx="56">
                  <c:v>65.5</c:v>
                </c:pt>
                <c:pt idx="57">
                  <c:v>67.400000000000006</c:v>
                </c:pt>
                <c:pt idx="58">
                  <c:v>69.599999999999994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92"/>
        <c:axId val="231314176"/>
        <c:axId val="231315712"/>
      </c:barChart>
      <c:lineChart>
        <c:grouping val="standard"/>
        <c:varyColors val="0"/>
        <c:ser>
          <c:idx val="2"/>
          <c:order val="1"/>
          <c:spPr>
            <a:ln>
              <a:solidFill>
                <a:schemeClr val="accent5"/>
              </a:solidFill>
              <a:prstDash val="dash"/>
            </a:ln>
          </c:spPr>
          <c:marker>
            <c:symbol val="none"/>
          </c:marker>
          <c:cat>
            <c:numRef>
              <c:f>'New Diagnoses'!$E$8:$E$66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60</c:v>
                </c:pt>
                <c:pt idx="54">
                  <c:v>61</c:v>
                </c:pt>
                <c:pt idx="55">
                  <c:v>62</c:v>
                </c:pt>
                <c:pt idx="56">
                  <c:v>63</c:v>
                </c:pt>
                <c:pt idx="57">
                  <c:v>64</c:v>
                </c:pt>
                <c:pt idx="58">
                  <c:v>65</c:v>
                </c:pt>
              </c:numCache>
            </c:numRef>
          </c:cat>
          <c:val>
            <c:numRef>
              <c:f>'New Diagnoses'!$I$8:$I$66</c:f>
              <c:numCache>
                <c:formatCode>0.0</c:formatCode>
                <c:ptCount val="59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24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</c:v>
                </c:pt>
                <c:pt idx="30">
                  <c:v>24</c:v>
                </c:pt>
                <c:pt idx="31">
                  <c:v>24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24</c:v>
                </c:pt>
                <c:pt idx="36">
                  <c:v>24</c:v>
                </c:pt>
                <c:pt idx="37">
                  <c:v>24</c:v>
                </c:pt>
                <c:pt idx="38">
                  <c:v>24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</c:numCache>
            </c:numRef>
          </c:val>
          <c:smooth val="0"/>
        </c:ser>
        <c:ser>
          <c:idx val="3"/>
          <c:order val="2"/>
          <c:spPr>
            <a:ln>
              <a:solidFill>
                <a:schemeClr val="bg2"/>
              </a:solidFill>
              <a:prstDash val="dash"/>
            </a:ln>
          </c:spPr>
          <c:marker>
            <c:symbol val="none"/>
          </c:marker>
          <c:cat>
            <c:numRef>
              <c:f>'New Diagnoses'!$E$8:$E$66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60</c:v>
                </c:pt>
                <c:pt idx="54">
                  <c:v>61</c:v>
                </c:pt>
                <c:pt idx="55">
                  <c:v>62</c:v>
                </c:pt>
                <c:pt idx="56">
                  <c:v>63</c:v>
                </c:pt>
                <c:pt idx="57">
                  <c:v>64</c:v>
                </c:pt>
                <c:pt idx="58">
                  <c:v>65</c:v>
                </c:pt>
              </c:numCache>
            </c:numRef>
          </c:cat>
          <c:val>
            <c:numRef>
              <c:f>'New Diagnoses'!$J$8:$J$66</c:f>
              <c:numCache>
                <c:formatCode>0.0</c:formatCode>
                <c:ptCount val="59"/>
                <c:pt idx="0">
                  <c:v>35.700000000000003</c:v>
                </c:pt>
                <c:pt idx="1">
                  <c:v>35.700000000000003</c:v>
                </c:pt>
                <c:pt idx="2">
                  <c:v>35.700000000000003</c:v>
                </c:pt>
                <c:pt idx="3">
                  <c:v>35.700000000000003</c:v>
                </c:pt>
                <c:pt idx="4">
                  <c:v>35.700000000000003</c:v>
                </c:pt>
                <c:pt idx="5">
                  <c:v>35.700000000000003</c:v>
                </c:pt>
                <c:pt idx="6">
                  <c:v>35.700000000000003</c:v>
                </c:pt>
                <c:pt idx="7">
                  <c:v>35.700000000000003</c:v>
                </c:pt>
                <c:pt idx="8">
                  <c:v>35.700000000000003</c:v>
                </c:pt>
                <c:pt idx="9">
                  <c:v>35.700000000000003</c:v>
                </c:pt>
                <c:pt idx="10">
                  <c:v>35.700000000000003</c:v>
                </c:pt>
                <c:pt idx="11">
                  <c:v>35.700000000000003</c:v>
                </c:pt>
                <c:pt idx="12">
                  <c:v>35.700000000000003</c:v>
                </c:pt>
                <c:pt idx="13">
                  <c:v>35.700000000000003</c:v>
                </c:pt>
                <c:pt idx="14">
                  <c:v>35.700000000000003</c:v>
                </c:pt>
                <c:pt idx="15">
                  <c:v>35.700000000000003</c:v>
                </c:pt>
                <c:pt idx="16">
                  <c:v>35.700000000000003</c:v>
                </c:pt>
                <c:pt idx="17">
                  <c:v>35.700000000000003</c:v>
                </c:pt>
                <c:pt idx="18">
                  <c:v>35.700000000000003</c:v>
                </c:pt>
                <c:pt idx="19">
                  <c:v>35.700000000000003</c:v>
                </c:pt>
                <c:pt idx="20">
                  <c:v>35.700000000000003</c:v>
                </c:pt>
                <c:pt idx="21">
                  <c:v>35.700000000000003</c:v>
                </c:pt>
                <c:pt idx="22">
                  <c:v>35.700000000000003</c:v>
                </c:pt>
                <c:pt idx="23">
                  <c:v>35.700000000000003</c:v>
                </c:pt>
                <c:pt idx="24">
                  <c:v>35.700000000000003</c:v>
                </c:pt>
                <c:pt idx="25">
                  <c:v>35.700000000000003</c:v>
                </c:pt>
                <c:pt idx="26">
                  <c:v>35.700000000000003</c:v>
                </c:pt>
                <c:pt idx="27">
                  <c:v>35.700000000000003</c:v>
                </c:pt>
                <c:pt idx="28">
                  <c:v>35.700000000000003</c:v>
                </c:pt>
                <c:pt idx="29">
                  <c:v>35.700000000000003</c:v>
                </c:pt>
                <c:pt idx="30">
                  <c:v>35.700000000000003</c:v>
                </c:pt>
                <c:pt idx="31">
                  <c:v>35.700000000000003</c:v>
                </c:pt>
                <c:pt idx="32">
                  <c:v>35.700000000000003</c:v>
                </c:pt>
                <c:pt idx="33">
                  <c:v>35.700000000000003</c:v>
                </c:pt>
                <c:pt idx="34">
                  <c:v>35.700000000000003</c:v>
                </c:pt>
                <c:pt idx="35">
                  <c:v>35.700000000000003</c:v>
                </c:pt>
                <c:pt idx="36">
                  <c:v>35.700000000000003</c:v>
                </c:pt>
                <c:pt idx="37">
                  <c:v>35.700000000000003</c:v>
                </c:pt>
                <c:pt idx="38">
                  <c:v>35.700000000000003</c:v>
                </c:pt>
                <c:pt idx="39">
                  <c:v>35.700000000000003</c:v>
                </c:pt>
                <c:pt idx="40">
                  <c:v>35.700000000000003</c:v>
                </c:pt>
                <c:pt idx="41">
                  <c:v>35.700000000000003</c:v>
                </c:pt>
                <c:pt idx="42">
                  <c:v>35.700000000000003</c:v>
                </c:pt>
                <c:pt idx="43">
                  <c:v>35.700000000000003</c:v>
                </c:pt>
                <c:pt idx="44">
                  <c:v>35.700000000000003</c:v>
                </c:pt>
                <c:pt idx="45">
                  <c:v>35.700000000000003</c:v>
                </c:pt>
                <c:pt idx="46">
                  <c:v>35.700000000000003</c:v>
                </c:pt>
                <c:pt idx="47">
                  <c:v>35.700000000000003</c:v>
                </c:pt>
                <c:pt idx="48">
                  <c:v>35.700000000000003</c:v>
                </c:pt>
                <c:pt idx="49">
                  <c:v>35.700000000000003</c:v>
                </c:pt>
                <c:pt idx="50">
                  <c:v>35.700000000000003</c:v>
                </c:pt>
                <c:pt idx="51">
                  <c:v>35.700000000000003</c:v>
                </c:pt>
                <c:pt idx="52">
                  <c:v>35.700000000000003</c:v>
                </c:pt>
                <c:pt idx="53">
                  <c:v>35.700000000000003</c:v>
                </c:pt>
                <c:pt idx="54">
                  <c:v>35.700000000000003</c:v>
                </c:pt>
                <c:pt idx="55">
                  <c:v>35.700000000000003</c:v>
                </c:pt>
                <c:pt idx="56">
                  <c:v>35.700000000000003</c:v>
                </c:pt>
                <c:pt idx="57">
                  <c:v>35.700000000000003</c:v>
                </c:pt>
                <c:pt idx="58">
                  <c:v>35.700000000000003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314176"/>
        <c:axId val="231315712"/>
      </c:lineChart>
      <c:catAx>
        <c:axId val="231314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1315712"/>
        <c:crosses val="autoZero"/>
        <c:auto val="1"/>
        <c:lblAlgn val="ctr"/>
        <c:lblOffset val="100"/>
        <c:noMultiLvlLbl val="0"/>
      </c:catAx>
      <c:valAx>
        <c:axId val="231315712"/>
        <c:scaling>
          <c:orientation val="minMax"/>
          <c:max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HIV Diagnosis</a:t>
                </a:r>
                <a:r>
                  <a:rPr lang="en-US" baseline="0" dirty="0" smtClean="0"/>
                  <a:t> Rate Per 100,000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31314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98609315626592"/>
          <c:y val="4.292340205224069E-2"/>
          <c:w val="0.79226564030242486"/>
          <c:h val="0.50162636768643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HIV Diagnosis Rate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Throgs Neck &amp; Co-op City (201)</c:v>
                </c:pt>
                <c:pt idx="1">
                  <c:v>Morris Park &amp; Bronxdale (208)</c:v>
                </c:pt>
                <c:pt idx="2">
                  <c:v>Riverdale &amp; Fieldston (212)</c:v>
                </c:pt>
                <c:pt idx="3">
                  <c:v>Kingsbridge Heights &amp; Bedford (202)</c:v>
                </c:pt>
                <c:pt idx="4">
                  <c:v>Parkchester &amp; Soundview (204)</c:v>
                </c:pt>
                <c:pt idx="5">
                  <c:v>Williamsbridge &amp; Baychester (207)</c:v>
                </c:pt>
                <c:pt idx="6">
                  <c:v>Highbridge &amp; Concourse (211)</c:v>
                </c:pt>
                <c:pt idx="7">
                  <c:v>Belmont &amp; East Tremont (205)</c:v>
                </c:pt>
                <c:pt idx="8">
                  <c:v>Mott Haven &amp; Melrose (206)</c:v>
                </c:pt>
                <c:pt idx="9">
                  <c:v>Fordham &amp; University Heights (209)</c:v>
                </c:pt>
                <c:pt idx="10">
                  <c:v>Morrisania &amp; Crotona (210)</c:v>
                </c:pt>
                <c:pt idx="11">
                  <c:v>Hunts Point &amp; Longwood (203)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15.6</c:v>
                </c:pt>
                <c:pt idx="1">
                  <c:v>18.100000000000001</c:v>
                </c:pt>
                <c:pt idx="2">
                  <c:v>18.5</c:v>
                </c:pt>
                <c:pt idx="3">
                  <c:v>32.4</c:v>
                </c:pt>
                <c:pt idx="4">
                  <c:v>33.1</c:v>
                </c:pt>
                <c:pt idx="5">
                  <c:v>34.5</c:v>
                </c:pt>
                <c:pt idx="6">
                  <c:v>39.799999999999997</c:v>
                </c:pt>
                <c:pt idx="7">
                  <c:v>43.4</c:v>
                </c:pt>
                <c:pt idx="8">
                  <c:v>43.7</c:v>
                </c:pt>
                <c:pt idx="9">
                  <c:v>49.2</c:v>
                </c:pt>
                <c:pt idx="10">
                  <c:v>51.3</c:v>
                </c:pt>
                <c:pt idx="11">
                  <c:v>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33588992"/>
        <c:axId val="233648128"/>
      </c:barChart>
      <c:catAx>
        <c:axId val="2335889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33648128"/>
        <c:crosses val="autoZero"/>
        <c:auto val="1"/>
        <c:lblAlgn val="ctr"/>
        <c:lblOffset val="100"/>
        <c:noMultiLvlLbl val="0"/>
      </c:catAx>
      <c:valAx>
        <c:axId val="233648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 smtClean="0"/>
                  <a:t>HIV Diagnosis Rate per 100,000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0.13102586683243542"/>
              <c:y val="6.2525283412435588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3358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75017686308349E-2"/>
          <c:y val="0.11032705872703412"/>
          <c:w val="0.8971731705722884"/>
          <c:h val="0.8160219816272965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rgbClr val="31933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193</c:v>
                </c:pt>
                <c:pt idx="1">
                  <c:v>190</c:v>
                </c:pt>
                <c:pt idx="2">
                  <c:v>184</c:v>
                </c:pt>
                <c:pt idx="3">
                  <c:v>218</c:v>
                </c:pt>
                <c:pt idx="4">
                  <c:v>222</c:v>
                </c:pt>
                <c:pt idx="5">
                  <c:v>200</c:v>
                </c:pt>
                <c:pt idx="6">
                  <c:v>234</c:v>
                </c:pt>
                <c:pt idx="7">
                  <c:v>249</c:v>
                </c:pt>
                <c:pt idx="8">
                  <c:v>197</c:v>
                </c:pt>
                <c:pt idx="9">
                  <c:v>228</c:v>
                </c:pt>
                <c:pt idx="10">
                  <c:v>219</c:v>
                </c:pt>
                <c:pt idx="11">
                  <c:v>224</c:v>
                </c:pt>
                <c:pt idx="12">
                  <c:v>224</c:v>
                </c:pt>
                <c:pt idx="13">
                  <c:v>219</c:v>
                </c:pt>
                <c:pt idx="14">
                  <c:v>209</c:v>
                </c:pt>
                <c:pt idx="15">
                  <c:v>204</c:v>
                </c:pt>
                <c:pt idx="16">
                  <c:v>214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IDU </c:v>
                </c:pt>
              </c:strCache>
            </c:strRef>
          </c:tx>
          <c:spPr>
            <a:solidFill>
              <a:srgbClr val="E59993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195</c:v>
                </c:pt>
                <c:pt idx="1">
                  <c:v>116</c:v>
                </c:pt>
                <c:pt idx="2">
                  <c:v>106</c:v>
                </c:pt>
                <c:pt idx="3">
                  <c:v>90</c:v>
                </c:pt>
                <c:pt idx="4">
                  <c:v>62</c:v>
                </c:pt>
                <c:pt idx="5">
                  <c:v>54</c:v>
                </c:pt>
                <c:pt idx="6">
                  <c:v>93</c:v>
                </c:pt>
                <c:pt idx="7">
                  <c:v>60</c:v>
                </c:pt>
                <c:pt idx="8">
                  <c:v>28</c:v>
                </c:pt>
                <c:pt idx="9">
                  <c:v>21</c:v>
                </c:pt>
                <c:pt idx="10">
                  <c:v>24</c:v>
                </c:pt>
                <c:pt idx="11">
                  <c:v>21</c:v>
                </c:pt>
                <c:pt idx="12">
                  <c:v>10</c:v>
                </c:pt>
                <c:pt idx="13">
                  <c:v>8</c:v>
                </c:pt>
                <c:pt idx="14">
                  <c:v>10</c:v>
                </c:pt>
                <c:pt idx="15">
                  <c:v>9</c:v>
                </c:pt>
                <c:pt idx="16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MSM-IDU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13</c:v>
                </c:pt>
                <c:pt idx="10">
                  <c:v>10</c:v>
                </c:pt>
                <c:pt idx="11">
                  <c:v>9</c:v>
                </c:pt>
                <c:pt idx="12">
                  <c:v>13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102</c:v>
                </c:pt>
                <c:pt idx="1">
                  <c:v>78</c:v>
                </c:pt>
                <c:pt idx="2">
                  <c:v>85</c:v>
                </c:pt>
                <c:pt idx="3">
                  <c:v>72</c:v>
                </c:pt>
                <c:pt idx="4">
                  <c:v>75</c:v>
                </c:pt>
                <c:pt idx="5">
                  <c:v>65</c:v>
                </c:pt>
                <c:pt idx="6">
                  <c:v>48</c:v>
                </c:pt>
                <c:pt idx="7">
                  <c:v>49</c:v>
                </c:pt>
                <c:pt idx="8">
                  <c:v>62</c:v>
                </c:pt>
                <c:pt idx="9">
                  <c:v>50</c:v>
                </c:pt>
                <c:pt idx="10">
                  <c:v>39</c:v>
                </c:pt>
                <c:pt idx="11">
                  <c:v>36</c:v>
                </c:pt>
                <c:pt idx="12">
                  <c:v>25</c:v>
                </c:pt>
                <c:pt idx="13">
                  <c:v>33</c:v>
                </c:pt>
                <c:pt idx="14">
                  <c:v>33</c:v>
                </c:pt>
                <c:pt idx="15">
                  <c:v>22</c:v>
                </c:pt>
                <c:pt idx="16">
                  <c:v>27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Transgender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Sheet1!$G$2:$G$18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Perinatal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Sheet1!$H$2:$H$18</c:f>
              <c:numCache>
                <c:formatCode>General</c:formatCode>
                <c:ptCount val="17"/>
                <c:pt idx="0">
                  <c:v>8</c:v>
                </c:pt>
                <c:pt idx="1">
                  <c:v>7</c:v>
                </c:pt>
                <c:pt idx="2">
                  <c:v>0</c:v>
                </c:pt>
                <c:pt idx="3">
                  <c:v>7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Sheet1!$I$2:$I$18</c:f>
              <c:numCache>
                <c:formatCode>General</c:formatCode>
                <c:ptCount val="17"/>
                <c:pt idx="0">
                  <c:v>265</c:v>
                </c:pt>
                <c:pt idx="1">
                  <c:v>297</c:v>
                </c:pt>
                <c:pt idx="2">
                  <c:v>267</c:v>
                </c:pt>
                <c:pt idx="3">
                  <c:v>221</c:v>
                </c:pt>
                <c:pt idx="4">
                  <c:v>262</c:v>
                </c:pt>
                <c:pt idx="5">
                  <c:v>223</c:v>
                </c:pt>
                <c:pt idx="6">
                  <c:v>196</c:v>
                </c:pt>
                <c:pt idx="7">
                  <c:v>212</c:v>
                </c:pt>
                <c:pt idx="8">
                  <c:v>187</c:v>
                </c:pt>
                <c:pt idx="9">
                  <c:v>133</c:v>
                </c:pt>
                <c:pt idx="10">
                  <c:v>121</c:v>
                </c:pt>
                <c:pt idx="11">
                  <c:v>119</c:v>
                </c:pt>
                <c:pt idx="12">
                  <c:v>90</c:v>
                </c:pt>
                <c:pt idx="13">
                  <c:v>93</c:v>
                </c:pt>
                <c:pt idx="14">
                  <c:v>91</c:v>
                </c:pt>
                <c:pt idx="15">
                  <c:v>114</c:v>
                </c:pt>
                <c:pt idx="16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38552960"/>
        <c:axId val="23855449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HIV Diagnosis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4653465346534656E-2"/>
                  <c:y val="-3.4754624143791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4851485148514851E-2"/>
                  <c:y val="-2.89621867864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764</c:v>
                </c:pt>
                <c:pt idx="1">
                  <c:v>689</c:v>
                </c:pt>
                <c:pt idx="2">
                  <c:v>645</c:v>
                </c:pt>
                <c:pt idx="3">
                  <c:v>608</c:v>
                </c:pt>
                <c:pt idx="4">
                  <c:v>622</c:v>
                </c:pt>
                <c:pt idx="5">
                  <c:v>547</c:v>
                </c:pt>
                <c:pt idx="6">
                  <c:v>572</c:v>
                </c:pt>
                <c:pt idx="7">
                  <c:v>571</c:v>
                </c:pt>
                <c:pt idx="8">
                  <c:v>482</c:v>
                </c:pt>
                <c:pt idx="9">
                  <c:v>446</c:v>
                </c:pt>
                <c:pt idx="10">
                  <c:v>414</c:v>
                </c:pt>
                <c:pt idx="11">
                  <c:v>402</c:v>
                </c:pt>
                <c:pt idx="12">
                  <c:v>362</c:v>
                </c:pt>
                <c:pt idx="13" formatCode="0.0">
                  <c:v>361</c:v>
                </c:pt>
                <c:pt idx="14" formatCode="0.0">
                  <c:v>348</c:v>
                </c:pt>
                <c:pt idx="15">
                  <c:v>355</c:v>
                </c:pt>
                <c:pt idx="16">
                  <c:v>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552960"/>
        <c:axId val="238554496"/>
      </c:lineChart>
      <c:catAx>
        <c:axId val="2385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38554496"/>
        <c:crosses val="autoZero"/>
        <c:auto val="1"/>
        <c:lblAlgn val="ctr"/>
        <c:lblOffset val="100"/>
        <c:noMultiLvlLbl val="0"/>
      </c:catAx>
      <c:valAx>
        <c:axId val="238554496"/>
        <c:scaling>
          <c:orientation val="minMax"/>
          <c:max val="8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Number of male HIV diagnoses 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1599212617447306E-3"/>
              <c:y val="0.280421382874015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38552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7054650346924424E-3"/>
          <c:y val="1.7377312071895551E-2"/>
          <c:w val="0.99082768119331621"/>
          <c:h val="7.5088582677165353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42239683260751E-2"/>
          <c:y val="8.9428642515456375E-2"/>
          <c:w val="0.60678994781101925"/>
          <c:h val="0.855920520391764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31933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E5999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1973041887079004"/>
                  <c:y val="-9.31548359536003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0280591345692519E-2"/>
                  <c:y val="-1.618400236598613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2576579244993128E-3"/>
                  <c:y val="-2.33641130603373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MSM</c:v>
                </c:pt>
                <c:pt idx="1">
                  <c:v>IDU </c:v>
                </c:pt>
                <c:pt idx="2">
                  <c:v>MSM-IDU</c:v>
                </c:pt>
                <c:pt idx="3">
                  <c:v>Heterosexual</c:v>
                </c:pt>
                <c:pt idx="4">
                  <c:v>Transgender</c:v>
                </c:pt>
                <c:pt idx="5">
                  <c:v>Perinatal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214</c:v>
                </c:pt>
                <c:pt idx="1">
                  <c:v>5</c:v>
                </c:pt>
                <c:pt idx="2">
                  <c:v>5</c:v>
                </c:pt>
                <c:pt idx="3">
                  <c:v>27</c:v>
                </c:pt>
                <c:pt idx="4">
                  <c:v>0</c:v>
                </c:pt>
                <c:pt idx="5">
                  <c:v>0</c:v>
                </c:pt>
                <c:pt idx="6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42239683260751E-2"/>
          <c:y val="8.9428642515456375E-2"/>
          <c:w val="0.60678994781101925"/>
          <c:h val="0.855920520391764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FF9999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1.0543599625264371E-2"/>
                  <c:y val="1.242064479381338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IDU </c:v>
                </c:pt>
                <c:pt idx="1">
                  <c:v>Heterosexual</c:v>
                </c:pt>
                <c:pt idx="2">
                  <c:v>Transgender</c:v>
                </c:pt>
                <c:pt idx="3">
                  <c:v>Perinatal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106</c:v>
                </c:pt>
                <c:pt idx="2">
                  <c:v>9</c:v>
                </c:pt>
                <c:pt idx="3">
                  <c:v>0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645149554325509E-2"/>
          <c:y val="7.9077058727034119E-2"/>
          <c:w val="0.89220303526415634"/>
          <c:h val="0.8472719816272965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IDU 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105</c:v>
                </c:pt>
                <c:pt idx="1">
                  <c:v>60</c:v>
                </c:pt>
                <c:pt idx="2">
                  <c:v>35</c:v>
                </c:pt>
                <c:pt idx="3">
                  <c:v>57</c:v>
                </c:pt>
                <c:pt idx="4">
                  <c:v>30</c:v>
                </c:pt>
                <c:pt idx="5">
                  <c:v>18</c:v>
                </c:pt>
                <c:pt idx="6">
                  <c:v>29</c:v>
                </c:pt>
                <c:pt idx="7">
                  <c:v>28</c:v>
                </c:pt>
                <c:pt idx="8">
                  <c:v>24</c:v>
                </c:pt>
                <c:pt idx="9">
                  <c:v>11</c:v>
                </c:pt>
                <c:pt idx="10">
                  <c:v>12</c:v>
                </c:pt>
                <c:pt idx="11">
                  <c:v>8</c:v>
                </c:pt>
                <c:pt idx="12">
                  <c:v>10</c:v>
                </c:pt>
                <c:pt idx="13">
                  <c:v>9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234</c:v>
                </c:pt>
                <c:pt idx="1">
                  <c:v>208</c:v>
                </c:pt>
                <c:pt idx="2">
                  <c:v>168</c:v>
                </c:pt>
                <c:pt idx="3">
                  <c:v>156</c:v>
                </c:pt>
                <c:pt idx="4">
                  <c:v>184</c:v>
                </c:pt>
                <c:pt idx="5">
                  <c:v>237</c:v>
                </c:pt>
                <c:pt idx="6">
                  <c:v>272</c:v>
                </c:pt>
                <c:pt idx="7">
                  <c:v>244</c:v>
                </c:pt>
                <c:pt idx="8">
                  <c:v>201</c:v>
                </c:pt>
                <c:pt idx="9">
                  <c:v>179</c:v>
                </c:pt>
                <c:pt idx="10">
                  <c:v>179</c:v>
                </c:pt>
                <c:pt idx="11">
                  <c:v>137</c:v>
                </c:pt>
                <c:pt idx="12">
                  <c:v>141</c:v>
                </c:pt>
                <c:pt idx="13">
                  <c:v>119</c:v>
                </c:pt>
                <c:pt idx="14">
                  <c:v>113</c:v>
                </c:pt>
                <c:pt idx="15">
                  <c:v>120</c:v>
                </c:pt>
                <c:pt idx="16">
                  <c:v>106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Transgender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10">
                  <c:v>6</c:v>
                </c:pt>
                <c:pt idx="11">
                  <c:v>5</c:v>
                </c:pt>
                <c:pt idx="12">
                  <c:v>7</c:v>
                </c:pt>
                <c:pt idx="13">
                  <c:v>4</c:v>
                </c:pt>
                <c:pt idx="14">
                  <c:v>10</c:v>
                </c:pt>
                <c:pt idx="15">
                  <c:v>15</c:v>
                </c:pt>
                <c:pt idx="16">
                  <c:v>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Perinatal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16</c:v>
                </c:pt>
                <c:pt idx="1">
                  <c:v>6</c:v>
                </c:pt>
                <c:pt idx="2">
                  <c:v>9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Sheet1!$G$2:$G$18</c:f>
              <c:numCache>
                <c:formatCode>General</c:formatCode>
                <c:ptCount val="17"/>
                <c:pt idx="0">
                  <c:v>226</c:v>
                </c:pt>
                <c:pt idx="1">
                  <c:v>224</c:v>
                </c:pt>
                <c:pt idx="2">
                  <c:v>217</c:v>
                </c:pt>
                <c:pt idx="3">
                  <c:v>177</c:v>
                </c:pt>
                <c:pt idx="4">
                  <c:v>111</c:v>
                </c:pt>
                <c:pt idx="5">
                  <c:v>76</c:v>
                </c:pt>
                <c:pt idx="6">
                  <c:v>38</c:v>
                </c:pt>
                <c:pt idx="7">
                  <c:v>40</c:v>
                </c:pt>
                <c:pt idx="8">
                  <c:v>28</c:v>
                </c:pt>
                <c:pt idx="9">
                  <c:v>20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14</c:v>
                </c:pt>
                <c:pt idx="14">
                  <c:v>23</c:v>
                </c:pt>
                <c:pt idx="15">
                  <c:v>26</c:v>
                </c:pt>
                <c:pt idx="1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57827968"/>
        <c:axId val="25782950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HIV Diagnosis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4653465346534656E-2"/>
                  <c:y val="-3.4754624143791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4851485148514851E-2"/>
                  <c:y val="-2.89621867864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582</c:v>
                </c:pt>
                <c:pt idx="1">
                  <c:v>498</c:v>
                </c:pt>
                <c:pt idx="2">
                  <c:v>430</c:v>
                </c:pt>
                <c:pt idx="3">
                  <c:v>392</c:v>
                </c:pt>
                <c:pt idx="4">
                  <c:v>331</c:v>
                </c:pt>
                <c:pt idx="5">
                  <c:v>337</c:v>
                </c:pt>
                <c:pt idx="6">
                  <c:v>340</c:v>
                </c:pt>
                <c:pt idx="7">
                  <c:v>315</c:v>
                </c:pt>
                <c:pt idx="8">
                  <c:v>256</c:v>
                </c:pt>
                <c:pt idx="9">
                  <c:v>212</c:v>
                </c:pt>
                <c:pt idx="10">
                  <c:v>213</c:v>
                </c:pt>
                <c:pt idx="11">
                  <c:v>166</c:v>
                </c:pt>
                <c:pt idx="12">
                  <c:v>174</c:v>
                </c:pt>
                <c:pt idx="13" formatCode="0.0">
                  <c:v>148</c:v>
                </c:pt>
                <c:pt idx="14" formatCode="0.0">
                  <c:v>150</c:v>
                </c:pt>
                <c:pt idx="15">
                  <c:v>165</c:v>
                </c:pt>
                <c:pt idx="16">
                  <c:v>131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827968"/>
        <c:axId val="257829504"/>
      </c:lineChart>
      <c:catAx>
        <c:axId val="25782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7829504"/>
        <c:crosses val="autoZero"/>
        <c:auto val="1"/>
        <c:lblAlgn val="ctr"/>
        <c:lblOffset val="100"/>
        <c:noMultiLvlLbl val="0"/>
      </c:catAx>
      <c:valAx>
        <c:axId val="257829504"/>
        <c:scaling>
          <c:orientation val="minMax"/>
          <c:max val="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Number of female HIV</a:t>
                </a:r>
                <a:r>
                  <a:rPr lang="en-US" sz="1200" baseline="0" dirty="0" smtClean="0"/>
                  <a:t> diagnoses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8.5725422935994389E-3"/>
              <c:y val="0.253507217847769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7827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741833632182116"/>
          <c:y val="1.7377312071895551E-2"/>
          <c:w val="0.86258166367817879"/>
          <c:h val="4.730991633858267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34934740081452E-2"/>
          <c:y val="3.6288754157743117E-2"/>
          <c:w val="0.90219594550784421"/>
          <c:h val="0.888757917466188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Sheet1!$B$2:$B$18</c:f>
              <c:numCache>
                <c:formatCode>0.0</c:formatCode>
                <c:ptCount val="17"/>
                <c:pt idx="0">
                  <c:v>103.43552643593509</c:v>
                </c:pt>
                <c:pt idx="1">
                  <c:v>73.935084406766677</c:v>
                </c:pt>
                <c:pt idx="2">
                  <c:v>83.076658950673419</c:v>
                </c:pt>
                <c:pt idx="3">
                  <c:v>68.083753134960503</c:v>
                </c:pt>
                <c:pt idx="4">
                  <c:v>71.776504297994279</c:v>
                </c:pt>
                <c:pt idx="5" formatCode="General">
                  <c:v>62.6</c:v>
                </c:pt>
                <c:pt idx="6" formatCode="General">
                  <c:v>58.3</c:v>
                </c:pt>
                <c:pt idx="7" formatCode="General">
                  <c:v>58.1</c:v>
                </c:pt>
                <c:pt idx="8" formatCode="General">
                  <c:v>48</c:v>
                </c:pt>
                <c:pt idx="9" formatCode="General">
                  <c:v>38.5</c:v>
                </c:pt>
                <c:pt idx="10" formatCode="General">
                  <c:v>36.299999999999997</c:v>
                </c:pt>
                <c:pt idx="11" formatCode="General">
                  <c:v>26.1</c:v>
                </c:pt>
                <c:pt idx="12" formatCode="General">
                  <c:v>21.9</c:v>
                </c:pt>
                <c:pt idx="13">
                  <c:v>19.499841722063945</c:v>
                </c:pt>
                <c:pt idx="14">
                  <c:v>15.764937278070972</c:v>
                </c:pt>
                <c:pt idx="15">
                  <c:v>18.588457823668382</c:v>
                </c:pt>
                <c:pt idx="16">
                  <c:v>15.174899975201994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Sheet1!$C$2:$C$18</c:f>
              <c:numCache>
                <c:formatCode>0.0</c:formatCode>
                <c:ptCount val="17"/>
                <c:pt idx="0">
                  <c:v>157.15396704151311</c:v>
                </c:pt>
                <c:pt idx="1">
                  <c:v>119.47293522860156</c:v>
                </c:pt>
                <c:pt idx="2">
                  <c:v>142.79455433495059</c:v>
                </c:pt>
                <c:pt idx="3">
                  <c:v>123.35507066583649</c:v>
                </c:pt>
                <c:pt idx="4">
                  <c:v>119.19539581334989</c:v>
                </c:pt>
                <c:pt idx="5">
                  <c:v>99.3</c:v>
                </c:pt>
                <c:pt idx="6">
                  <c:v>96.2</c:v>
                </c:pt>
                <c:pt idx="7">
                  <c:v>96.8</c:v>
                </c:pt>
                <c:pt idx="8">
                  <c:v>83.2</c:v>
                </c:pt>
                <c:pt idx="9">
                  <c:v>72.2</c:v>
                </c:pt>
                <c:pt idx="10">
                  <c:v>63.6</c:v>
                </c:pt>
                <c:pt idx="11">
                  <c:v>59.7</c:v>
                </c:pt>
                <c:pt idx="12">
                  <c:v>51.1</c:v>
                </c:pt>
                <c:pt idx="13">
                  <c:v>39.832656255823487</c:v>
                </c:pt>
                <c:pt idx="14">
                  <c:v>34.986362223935735</c:v>
                </c:pt>
                <c:pt idx="15">
                  <c:v>38.7080937679969</c:v>
                </c:pt>
                <c:pt idx="16">
                  <c:v>39.54011801204453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Sheet1!$D$2:$D$18</c:f>
              <c:numCache>
                <c:formatCode>0.0</c:formatCode>
                <c:ptCount val="17"/>
                <c:pt idx="0">
                  <c:v>35.955702574428308</c:v>
                </c:pt>
                <c:pt idx="1">
                  <c:v>26.888806875098858</c:v>
                </c:pt>
                <c:pt idx="2">
                  <c:v>36.979432909520028</c:v>
                </c:pt>
                <c:pt idx="3">
                  <c:v>27.033420065556044</c:v>
                </c:pt>
                <c:pt idx="4">
                  <c:v>16.974649239360115</c:v>
                </c:pt>
                <c:pt idx="5">
                  <c:v>22.2</c:v>
                </c:pt>
                <c:pt idx="6">
                  <c:v>19.7</c:v>
                </c:pt>
                <c:pt idx="7">
                  <c:v>12.5</c:v>
                </c:pt>
                <c:pt idx="8">
                  <c:v>16.7</c:v>
                </c:pt>
                <c:pt idx="9">
                  <c:v>17</c:v>
                </c:pt>
                <c:pt idx="10">
                  <c:v>15.8</c:v>
                </c:pt>
                <c:pt idx="11">
                  <c:v>14.6</c:v>
                </c:pt>
                <c:pt idx="12">
                  <c:v>6</c:v>
                </c:pt>
                <c:pt idx="13">
                  <c:v>12.174748219443073</c:v>
                </c:pt>
                <c:pt idx="14">
                  <c:v>5.3467358177832436</c:v>
                </c:pt>
                <c:pt idx="15">
                  <c:v>5.0761053219338512</c:v>
                </c:pt>
                <c:pt idx="16">
                  <c:v>5.8108284788703752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marker>
            <c:symbol val="diamond"/>
            <c:size val="7"/>
          </c:marker>
          <c:dLbls>
            <c:dLbl>
              <c:idx val="4"/>
              <c:layout>
                <c:manualLayout>
                  <c:x val="-5.0904551960956987E-2"/>
                  <c:y val="-8.8423116448369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4" formatCode="0.0">
                  <c:v>8.5437224998932031</c:v>
                </c:pt>
                <c:pt idx="5" formatCode="0.0">
                  <c:v>6.3</c:v>
                </c:pt>
                <c:pt idx="6" formatCode="0.0">
                  <c:v>14.4</c:v>
                </c:pt>
                <c:pt idx="7" formatCode="0.0">
                  <c:v>10.1</c:v>
                </c:pt>
                <c:pt idx="8" formatCode="0.0">
                  <c:v>9.9</c:v>
                </c:pt>
                <c:pt idx="9" formatCode="0.0">
                  <c:v>2</c:v>
                </c:pt>
                <c:pt idx="10" formatCode="0.0">
                  <c:v>3.8</c:v>
                </c:pt>
                <c:pt idx="11" formatCode="0.0">
                  <c:v>9.4</c:v>
                </c:pt>
                <c:pt idx="12" formatCode="0.0">
                  <c:v>3.7</c:v>
                </c:pt>
                <c:pt idx="13" formatCode="0.0">
                  <c:v>3.6110860341247628</c:v>
                </c:pt>
                <c:pt idx="14" formatCode="0.0">
                  <c:v>5.3523639607493312</c:v>
                </c:pt>
                <c:pt idx="15" formatCode="0.0">
                  <c:v>7.7102488482815783</c:v>
                </c:pt>
                <c:pt idx="16" formatCode="0.0">
                  <c:v>3.7830782908052281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752512"/>
        <c:axId val="258754048"/>
      </c:lineChart>
      <c:catAx>
        <c:axId val="25875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8754048"/>
        <c:crosses val="autoZero"/>
        <c:auto val="1"/>
        <c:lblAlgn val="ctr"/>
        <c:lblOffset val="100"/>
        <c:noMultiLvlLbl val="0"/>
      </c:catAx>
      <c:valAx>
        <c:axId val="258754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AIDS diagnosis rate per 100,000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87525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0-19</c:v>
                </c:pt>
              </c:strCache>
            </c:strRef>
          </c:tx>
          <c:dLbls>
            <c:dLbl>
              <c:idx val="0"/>
              <c:layout>
                <c:manualLayout>
                  <c:x val="-4.1492263317847243E-2"/>
                  <c:y val="-2.846749818659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4940853320292418E-2"/>
                  <c:y val="-2.8467498186598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4.8</c:v>
                </c:pt>
                <c:pt idx="1">
                  <c:v>5.3</c:v>
                </c:pt>
                <c:pt idx="2">
                  <c:v>6</c:v>
                </c:pt>
                <c:pt idx="3">
                  <c:v>6.2</c:v>
                </c:pt>
                <c:pt idx="4">
                  <c:v>5.8</c:v>
                </c:pt>
                <c:pt idx="5">
                  <c:v>4.4000000000000004</c:v>
                </c:pt>
                <c:pt idx="6">
                  <c:v>1.9</c:v>
                </c:pt>
                <c:pt idx="7">
                  <c:v>1.5</c:v>
                </c:pt>
                <c:pt idx="8">
                  <c:v>1</c:v>
                </c:pt>
                <c:pt idx="9">
                  <c:v>2</c:v>
                </c:pt>
                <c:pt idx="10" formatCode="0.0">
                  <c:v>1.465259699881845</c:v>
                </c:pt>
                <c:pt idx="11" formatCode="0.0">
                  <c:v>0.73474665935185546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20-29</c:v>
                </c:pt>
              </c:strCache>
            </c:strRef>
          </c:tx>
          <c:dLbls>
            <c:dLbl>
              <c:idx val="0"/>
              <c:layout>
                <c:manualLayout>
                  <c:x val="-4.1492263317847243E-2"/>
                  <c:y val="-2.562074836793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49.7</c:v>
                </c:pt>
                <c:pt idx="1">
                  <c:v>56.4</c:v>
                </c:pt>
                <c:pt idx="2">
                  <c:v>51.4</c:v>
                </c:pt>
                <c:pt idx="3">
                  <c:v>48.7</c:v>
                </c:pt>
                <c:pt idx="4">
                  <c:v>48.9</c:v>
                </c:pt>
                <c:pt idx="5">
                  <c:v>40.4</c:v>
                </c:pt>
                <c:pt idx="6">
                  <c:v>38.4</c:v>
                </c:pt>
                <c:pt idx="7">
                  <c:v>37.200000000000003</c:v>
                </c:pt>
                <c:pt idx="8">
                  <c:v>22.4</c:v>
                </c:pt>
                <c:pt idx="9">
                  <c:v>15.7</c:v>
                </c:pt>
                <c:pt idx="10" formatCode="0.0">
                  <c:v>24.737291017583559</c:v>
                </c:pt>
                <c:pt idx="11" formatCode="0.0">
                  <c:v>21.095562899936713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30-39</c:v>
                </c:pt>
              </c:strCache>
            </c:strRef>
          </c:tx>
          <c:dLbls>
            <c:dLbl>
              <c:idx val="0"/>
              <c:layout>
                <c:manualLayout>
                  <c:x val="-4.1492263317847243E-2"/>
                  <c:y val="-3.700774764257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125.2</c:v>
                </c:pt>
                <c:pt idx="1">
                  <c:v>119</c:v>
                </c:pt>
                <c:pt idx="2">
                  <c:v>105.7</c:v>
                </c:pt>
                <c:pt idx="3">
                  <c:v>83.1</c:v>
                </c:pt>
                <c:pt idx="4">
                  <c:v>74.2</c:v>
                </c:pt>
                <c:pt idx="5">
                  <c:v>62.3</c:v>
                </c:pt>
                <c:pt idx="6">
                  <c:v>46.8</c:v>
                </c:pt>
                <c:pt idx="7">
                  <c:v>43</c:v>
                </c:pt>
                <c:pt idx="8">
                  <c:v>39.299999999999997</c:v>
                </c:pt>
                <c:pt idx="9">
                  <c:v>33.799999999999997</c:v>
                </c:pt>
                <c:pt idx="10" formatCode="0.0">
                  <c:v>42.060332392291805</c:v>
                </c:pt>
                <c:pt idx="11" formatCode="0.0">
                  <c:v>32.633202800522135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40-49</c:v>
                </c:pt>
              </c:strCache>
            </c:strRef>
          </c:tx>
          <c:dLbls>
            <c:dLbl>
              <c:idx val="0"/>
              <c:layout>
                <c:manualLayout>
                  <c:x val="-4.1492263317847243E-2"/>
                  <c:y val="-3.13142480052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2.562074836793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163.6</c:v>
                </c:pt>
                <c:pt idx="1">
                  <c:v>156.9</c:v>
                </c:pt>
                <c:pt idx="2">
                  <c:v>163.19999999999999</c:v>
                </c:pt>
                <c:pt idx="3">
                  <c:v>122.9</c:v>
                </c:pt>
                <c:pt idx="4">
                  <c:v>98.7</c:v>
                </c:pt>
                <c:pt idx="5">
                  <c:v>93.2</c:v>
                </c:pt>
                <c:pt idx="6">
                  <c:v>69.8</c:v>
                </c:pt>
                <c:pt idx="7">
                  <c:v>61.5</c:v>
                </c:pt>
                <c:pt idx="8">
                  <c:v>52.8</c:v>
                </c:pt>
                <c:pt idx="9">
                  <c:v>43.6</c:v>
                </c:pt>
                <c:pt idx="10" formatCode="0.0">
                  <c:v>42.083621612885551</c:v>
                </c:pt>
                <c:pt idx="11" formatCode="0.0">
                  <c:v>31.4736733575355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50-59</c:v>
                </c:pt>
              </c:strCache>
            </c:strRef>
          </c:tx>
          <c:dLbls>
            <c:dLbl>
              <c:idx val="0"/>
              <c:layout>
                <c:manualLayout>
                  <c:x val="-5.4595083312956899E-2"/>
                  <c:y val="2.8467274033068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1838033325182759E-2"/>
                  <c:y val="-2.562074836793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114.1</c:v>
                </c:pt>
                <c:pt idx="1">
                  <c:v>96.6</c:v>
                </c:pt>
                <c:pt idx="2">
                  <c:v>101.7</c:v>
                </c:pt>
                <c:pt idx="3">
                  <c:v>104.9</c:v>
                </c:pt>
                <c:pt idx="4">
                  <c:v>69.5</c:v>
                </c:pt>
                <c:pt idx="5">
                  <c:v>70.2</c:v>
                </c:pt>
                <c:pt idx="6">
                  <c:v>59.1</c:v>
                </c:pt>
                <c:pt idx="7">
                  <c:v>53.5</c:v>
                </c:pt>
                <c:pt idx="8">
                  <c:v>44.9</c:v>
                </c:pt>
                <c:pt idx="9">
                  <c:v>35.299999999999997</c:v>
                </c:pt>
                <c:pt idx="10" formatCode="0.0">
                  <c:v>37.388341515580144</c:v>
                </c:pt>
                <c:pt idx="11" formatCode="0.0">
                  <c:v>46.525878601500175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60+</c:v>
                </c:pt>
              </c:strCache>
            </c:strRef>
          </c:tx>
          <c:dLbls>
            <c:dLbl>
              <c:idx val="0"/>
              <c:layout>
                <c:manualLayout>
                  <c:x val="-4.1492263317847243E-2"/>
                  <c:y val="-3.416099782391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29.5</c:v>
                </c:pt>
                <c:pt idx="1">
                  <c:v>23.6</c:v>
                </c:pt>
                <c:pt idx="2">
                  <c:v>24.3</c:v>
                </c:pt>
                <c:pt idx="3">
                  <c:v>25.2</c:v>
                </c:pt>
                <c:pt idx="4">
                  <c:v>21.1</c:v>
                </c:pt>
                <c:pt idx="5">
                  <c:v>21.1</c:v>
                </c:pt>
                <c:pt idx="6">
                  <c:v>22.5</c:v>
                </c:pt>
                <c:pt idx="7">
                  <c:v>17.5</c:v>
                </c:pt>
                <c:pt idx="8">
                  <c:v>14.5</c:v>
                </c:pt>
                <c:pt idx="9">
                  <c:v>13.2</c:v>
                </c:pt>
                <c:pt idx="10" formatCode="0.0">
                  <c:v>14.789965095682376</c:v>
                </c:pt>
                <c:pt idx="11" formatCode="0.0">
                  <c:v>18.929262170281056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916672"/>
        <c:axId val="337918208"/>
      </c:lineChart>
      <c:catAx>
        <c:axId val="33791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37918208"/>
        <c:crosses val="autoZero"/>
        <c:auto val="1"/>
        <c:lblAlgn val="ctr"/>
        <c:lblOffset val="100"/>
        <c:noMultiLvlLbl val="0"/>
      </c:catAx>
      <c:valAx>
        <c:axId val="337918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AIDS diagnosis</a:t>
                </a:r>
                <a:r>
                  <a:rPr lang="en-US" sz="1200" baseline="0" dirty="0" smtClean="0"/>
                  <a:t> rate per 100,000</a:t>
                </a:r>
                <a:endParaRPr lang="en-US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379166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146182814104755E-2"/>
          <c:y val="6.6327610688008257E-2"/>
          <c:w val="0.90091178820038798"/>
          <c:h val="0.86888623553203392"/>
        </c:manualLayout>
      </c:layout>
      <c:lineChart>
        <c:grouping val="standard"/>
        <c:varyColors val="0"/>
        <c:ser>
          <c:idx val="0"/>
          <c:order val="0"/>
          <c:tx>
            <c:strRef>
              <c:f>'Bronx V NYC'!$B$2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2110091743119268E-2"/>
                  <c:y val="-4.0983606557377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7522935779816515E-2"/>
                  <c:y val="-3.551912568306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NYC'!$A$3:$A$19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'Bronx V NYC'!$B$3:$B$19</c:f>
              <c:numCache>
                <c:formatCode>0.00</c:formatCode>
                <c:ptCount val="17"/>
                <c:pt idx="0">
                  <c:v>1.3819537658463834</c:v>
                </c:pt>
                <c:pt idx="1">
                  <c:v>1.4581602373887239</c:v>
                </c:pt>
                <c:pt idx="2">
                  <c:v>1.5078286558345642</c:v>
                </c:pt>
                <c:pt idx="3">
                  <c:v>1.5447387785136129</c:v>
                </c:pt>
                <c:pt idx="4">
                  <c:v>1.583882783882784</c:v>
                </c:pt>
                <c:pt idx="5">
                  <c:v>1.6365999999999998</c:v>
                </c:pt>
                <c:pt idx="6">
                  <c:v>1.6618000000000002</c:v>
                </c:pt>
                <c:pt idx="7">
                  <c:v>1.6802999999999999</c:v>
                </c:pt>
                <c:pt idx="8">
                  <c:v>1.8064</c:v>
                </c:pt>
                <c:pt idx="9">
                  <c:v>1.8217999999999999</c:v>
                </c:pt>
                <c:pt idx="10">
                  <c:v>1.8483000000000001</c:v>
                </c:pt>
                <c:pt idx="11">
                  <c:v>1.8905000000000001</c:v>
                </c:pt>
                <c:pt idx="12">
                  <c:v>1.9277</c:v>
                </c:pt>
                <c:pt idx="13">
                  <c:v>1.9714186369958273</c:v>
                </c:pt>
                <c:pt idx="14">
                  <c:v>1.9992439862542954</c:v>
                </c:pt>
                <c:pt idx="15">
                  <c:v>2.051389711044727</c:v>
                </c:pt>
                <c:pt idx="16">
                  <c:v>2.0880266299048449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'Bronx V NYC'!$C$2</c:f>
              <c:strCache>
                <c:ptCount val="1"/>
                <c:pt idx="0">
                  <c:v>NYC Excluding Bronx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1132461653302513E-2"/>
                  <c:y val="-3.82513661202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7522935779816515E-2"/>
                  <c:y val="-3.82513661202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NYC'!$A$3:$A$19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'Bronx V NYC'!$C$3:$C$19</c:f>
              <c:numCache>
                <c:formatCode>0.00</c:formatCode>
                <c:ptCount val="17"/>
                <c:pt idx="0">
                  <c:v>0.99779324644549761</c:v>
                </c:pt>
                <c:pt idx="1">
                  <c:v>1.0438398813936249</c:v>
                </c:pt>
                <c:pt idx="2">
                  <c:v>1.073748708105714</c:v>
                </c:pt>
                <c:pt idx="3">
                  <c:v>1.1054764351783879</c:v>
                </c:pt>
                <c:pt idx="4">
                  <c:v>1.1348226018396845</c:v>
                </c:pt>
                <c:pt idx="5">
                  <c:v>1.1665116279069767</c:v>
                </c:pt>
                <c:pt idx="6">
                  <c:v>1.1952202166064982</c:v>
                </c:pt>
                <c:pt idx="7">
                  <c:v>1.1963064098878988</c:v>
                </c:pt>
                <c:pt idx="8">
                  <c:v>1.2318513223731236</c:v>
                </c:pt>
                <c:pt idx="9">
                  <c:v>1.2979276895943561</c:v>
                </c:pt>
                <c:pt idx="10">
                  <c:v>1.3150573544358937</c:v>
                </c:pt>
                <c:pt idx="11">
                  <c:v>1.315060414269275</c:v>
                </c:pt>
                <c:pt idx="12">
                  <c:v>1.3133504492939665</c:v>
                </c:pt>
                <c:pt idx="13">
                  <c:v>1.3072309655465759</c:v>
                </c:pt>
                <c:pt idx="14">
                  <c:v>1.3150511654349062</c:v>
                </c:pt>
                <c:pt idx="15">
                  <c:v>1.32295703397705</c:v>
                </c:pt>
                <c:pt idx="16">
                  <c:v>1.3457358971939861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62240"/>
        <c:axId val="222376320"/>
      </c:lineChart>
      <c:catAx>
        <c:axId val="22236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376320"/>
        <c:crosses val="autoZero"/>
        <c:auto val="1"/>
        <c:lblAlgn val="ctr"/>
        <c:lblOffset val="100"/>
        <c:noMultiLvlLbl val="0"/>
      </c:catAx>
      <c:valAx>
        <c:axId val="222376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Percent of population living with HIV/AIDS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4.9180327868852498E-3"/>
              <c:y val="0.1722460307215699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223622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17120090179652"/>
          <c:y val="6.4605998957622576E-2"/>
          <c:w val="0.84445083758578543"/>
          <c:h val="0.847542859588739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Sheet1!$A$2:$A$13</c:f>
              <c:numCache>
                <c:formatCode>0</c:formatCode>
                <c:ptCount val="12"/>
                <c:pt idx="0" formatCode="General">
                  <c:v>2006</c:v>
                </c:pt>
                <c:pt idx="1">
                  <c:v>2007</c:v>
                </c:pt>
                <c:pt idx="2">
                  <c:v>2008</c:v>
                </c:pt>
                <c:pt idx="3" formatCode="General">
                  <c:v>2009</c:v>
                </c:pt>
                <c:pt idx="4" formatCode="General">
                  <c:v>2010</c:v>
                </c:pt>
                <c:pt idx="5" formatCode="General">
                  <c:v>2011</c:v>
                </c:pt>
                <c:pt idx="6" formatCode="General">
                  <c:v>2012</c:v>
                </c:pt>
                <c:pt idx="7" formatCode="General">
                  <c:v>2013</c:v>
                </c:pt>
                <c:pt idx="8" formatCode="General">
                  <c:v>2014</c:v>
                </c:pt>
                <c:pt idx="9" formatCode="General">
                  <c:v>2015</c:v>
                </c:pt>
                <c:pt idx="10" formatCode="General">
                  <c:v>2016</c:v>
                </c:pt>
                <c:pt idx="11" formatCode="General">
                  <c:v>2017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85.6</c:v>
                </c:pt>
                <c:pt idx="1">
                  <c:v>79</c:v>
                </c:pt>
                <c:pt idx="2">
                  <c:v>81.900000000000006</c:v>
                </c:pt>
                <c:pt idx="3">
                  <c:v>70.8</c:v>
                </c:pt>
                <c:pt idx="4">
                  <c:v>60.7</c:v>
                </c:pt>
                <c:pt idx="5">
                  <c:v>57</c:v>
                </c:pt>
                <c:pt idx="6">
                  <c:v>48.1</c:v>
                </c:pt>
                <c:pt idx="7">
                  <c:v>41.6</c:v>
                </c:pt>
                <c:pt idx="8" formatCode="0.0">
                  <c:v>31.999905622398163</c:v>
                </c:pt>
                <c:pt idx="9" formatCode="0.0">
                  <c:v>28.084778195734895</c:v>
                </c:pt>
                <c:pt idx="10" formatCode="0.0">
                  <c:v>30.897049257879484</c:v>
                </c:pt>
                <c:pt idx="11" formatCode="0.0">
                  <c:v>31.21189669153895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Sheet1!$A$2:$A$13</c:f>
              <c:numCache>
                <c:formatCode>0</c:formatCode>
                <c:ptCount val="12"/>
                <c:pt idx="0" formatCode="General">
                  <c:v>2006</c:v>
                </c:pt>
                <c:pt idx="1">
                  <c:v>2007</c:v>
                </c:pt>
                <c:pt idx="2">
                  <c:v>2008</c:v>
                </c:pt>
                <c:pt idx="3" formatCode="General">
                  <c:v>2009</c:v>
                </c:pt>
                <c:pt idx="4" formatCode="General">
                  <c:v>2010</c:v>
                </c:pt>
                <c:pt idx="5" formatCode="General">
                  <c:v>2011</c:v>
                </c:pt>
                <c:pt idx="6" formatCode="General">
                  <c:v>2012</c:v>
                </c:pt>
                <c:pt idx="7" formatCode="General">
                  <c:v>2013</c:v>
                </c:pt>
                <c:pt idx="8" formatCode="General">
                  <c:v>2014</c:v>
                </c:pt>
                <c:pt idx="9" formatCode="General">
                  <c:v>2015</c:v>
                </c:pt>
                <c:pt idx="10" formatCode="General">
                  <c:v>2016</c:v>
                </c:pt>
                <c:pt idx="11" formatCode="General">
                  <c:v>2017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50.5</c:v>
                </c:pt>
                <c:pt idx="1">
                  <c:v>49.7</c:v>
                </c:pt>
                <c:pt idx="2">
                  <c:v>45.5</c:v>
                </c:pt>
                <c:pt idx="3">
                  <c:v>39</c:v>
                </c:pt>
                <c:pt idx="4">
                  <c:v>30.3</c:v>
                </c:pt>
                <c:pt idx="5">
                  <c:v>26.4</c:v>
                </c:pt>
                <c:pt idx="6">
                  <c:v>21.6</c:v>
                </c:pt>
                <c:pt idx="7">
                  <c:v>16</c:v>
                </c:pt>
                <c:pt idx="8" formatCode="0.0">
                  <c:v>17.236116374047409</c:v>
                </c:pt>
                <c:pt idx="9" formatCode="0.0">
                  <c:v>12.626279061594113</c:v>
                </c:pt>
                <c:pt idx="10" formatCode="0.0">
                  <c:v>15.387751612754737</c:v>
                </c:pt>
                <c:pt idx="11" formatCode="0.0">
                  <c:v>11.944794276885524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691648"/>
        <c:axId val="365693184"/>
      </c:lineChart>
      <c:catAx>
        <c:axId val="36569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65693184"/>
        <c:crosses val="autoZero"/>
        <c:auto val="1"/>
        <c:lblAlgn val="ctr"/>
        <c:lblOffset val="100"/>
        <c:noMultiLvlLbl val="0"/>
      </c:catAx>
      <c:valAx>
        <c:axId val="3656931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AIDS diagnosis rate per 100,000</a:t>
                </a:r>
              </a:p>
            </c:rich>
          </c:tx>
          <c:layout>
            <c:manualLayout>
              <c:xMode val="edge"/>
              <c:yMode val="edge"/>
              <c:x val="1.1075946940032543E-2"/>
              <c:y val="0.20473995736110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65691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95584413257253"/>
          <c:y val="1.6516286098489086E-2"/>
          <c:w val="0.28192253501082848"/>
          <c:h val="5.0008583266791341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86061055092734E-2"/>
          <c:y val="0.11555613066333047"/>
          <c:w val="0.8982065811027119"/>
          <c:h val="0.8144423434225733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MSM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183</c:v>
                </c:pt>
                <c:pt idx="1">
                  <c:v>125</c:v>
                </c:pt>
                <c:pt idx="2">
                  <c:v>156</c:v>
                </c:pt>
                <c:pt idx="3">
                  <c:v>151</c:v>
                </c:pt>
                <c:pt idx="4">
                  <c:v>161</c:v>
                </c:pt>
                <c:pt idx="5">
                  <c:v>131</c:v>
                </c:pt>
                <c:pt idx="6">
                  <c:v>133</c:v>
                </c:pt>
                <c:pt idx="7">
                  <c:v>167</c:v>
                </c:pt>
                <c:pt idx="8">
                  <c:v>125</c:v>
                </c:pt>
                <c:pt idx="9">
                  <c:v>147</c:v>
                </c:pt>
                <c:pt idx="10">
                  <c:v>128</c:v>
                </c:pt>
                <c:pt idx="11">
                  <c:v>131</c:v>
                </c:pt>
                <c:pt idx="12">
                  <c:v>128</c:v>
                </c:pt>
                <c:pt idx="13">
                  <c:v>88</c:v>
                </c:pt>
                <c:pt idx="14">
                  <c:v>74</c:v>
                </c:pt>
                <c:pt idx="15">
                  <c:v>83</c:v>
                </c:pt>
                <c:pt idx="16">
                  <c:v>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IDU 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269</c:v>
                </c:pt>
                <c:pt idx="1">
                  <c:v>163</c:v>
                </c:pt>
                <c:pt idx="2">
                  <c:v>189</c:v>
                </c:pt>
                <c:pt idx="3">
                  <c:v>174</c:v>
                </c:pt>
                <c:pt idx="4">
                  <c:v>137</c:v>
                </c:pt>
                <c:pt idx="5">
                  <c:v>123</c:v>
                </c:pt>
                <c:pt idx="6">
                  <c:v>123</c:v>
                </c:pt>
                <c:pt idx="7">
                  <c:v>99</c:v>
                </c:pt>
                <c:pt idx="8">
                  <c:v>65</c:v>
                </c:pt>
                <c:pt idx="9">
                  <c:v>42</c:v>
                </c:pt>
                <c:pt idx="10">
                  <c:v>55</c:v>
                </c:pt>
                <c:pt idx="11">
                  <c:v>31</c:v>
                </c:pt>
                <c:pt idx="12">
                  <c:v>31</c:v>
                </c:pt>
                <c:pt idx="13">
                  <c:v>16</c:v>
                </c:pt>
                <c:pt idx="14">
                  <c:v>18</c:v>
                </c:pt>
                <c:pt idx="15">
                  <c:v>16</c:v>
                </c:pt>
                <c:pt idx="16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MSM-IDU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</c:v>
                </c:pt>
                <c:pt idx="9">
                  <c:v>11</c:v>
                </c:pt>
                <c:pt idx="10">
                  <c:v>16</c:v>
                </c:pt>
                <c:pt idx="11">
                  <c:v>12</c:v>
                </c:pt>
                <c:pt idx="12">
                  <c:v>3</c:v>
                </c:pt>
                <c:pt idx="13">
                  <c:v>4</c:v>
                </c:pt>
                <c:pt idx="14">
                  <c:v>6</c:v>
                </c:pt>
                <c:pt idx="15">
                  <c:v>4</c:v>
                </c:pt>
                <c:pt idx="16">
                  <c:v>13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Heterosexual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96</c:v>
                </c:pt>
                <c:pt idx="1">
                  <c:v>78</c:v>
                </c:pt>
                <c:pt idx="2">
                  <c:v>81</c:v>
                </c:pt>
                <c:pt idx="3">
                  <c:v>61</c:v>
                </c:pt>
                <c:pt idx="4">
                  <c:v>78</c:v>
                </c:pt>
                <c:pt idx="5">
                  <c:v>64</c:v>
                </c:pt>
                <c:pt idx="6">
                  <c:v>58</c:v>
                </c:pt>
                <c:pt idx="7">
                  <c:v>58</c:v>
                </c:pt>
                <c:pt idx="8">
                  <c:v>71</c:v>
                </c:pt>
                <c:pt idx="9">
                  <c:v>40</c:v>
                </c:pt>
                <c:pt idx="10">
                  <c:v>40</c:v>
                </c:pt>
                <c:pt idx="11">
                  <c:v>39</c:v>
                </c:pt>
                <c:pt idx="12">
                  <c:v>30</c:v>
                </c:pt>
                <c:pt idx="13">
                  <c:v>28</c:v>
                </c:pt>
                <c:pt idx="14">
                  <c:v>27</c:v>
                </c:pt>
                <c:pt idx="15">
                  <c:v>15</c:v>
                </c:pt>
                <c:pt idx="16">
                  <c:v>24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Transgender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Sheet1!$G$2:$G$18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Perinatal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Sheet1!$H$2:$H$18</c:f>
              <c:numCache>
                <c:formatCode>General</c:formatCode>
                <c:ptCount val="17"/>
                <c:pt idx="0">
                  <c:v>7</c:v>
                </c:pt>
                <c:pt idx="2">
                  <c:v>10</c:v>
                </c:pt>
                <c:pt idx="3">
                  <c:v>7</c:v>
                </c:pt>
                <c:pt idx="4">
                  <c:v>9</c:v>
                </c:pt>
                <c:pt idx="5">
                  <c:v>13</c:v>
                </c:pt>
                <c:pt idx="6">
                  <c:v>5</c:v>
                </c:pt>
                <c:pt idx="7">
                  <c:v>8</c:v>
                </c:pt>
                <c:pt idx="8">
                  <c:v>8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6</c:v>
                </c:pt>
                <c:pt idx="14">
                  <c:v>9</c:v>
                </c:pt>
                <c:pt idx="15">
                  <c:v>3</c:v>
                </c:pt>
                <c:pt idx="16">
                  <c:v>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Unknown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Sheet1!$I$2:$I$18</c:f>
              <c:numCache>
                <c:formatCode>General</c:formatCode>
                <c:ptCount val="17"/>
                <c:pt idx="0">
                  <c:v>317</c:v>
                </c:pt>
                <c:pt idx="1">
                  <c:v>298</c:v>
                </c:pt>
                <c:pt idx="2">
                  <c:v>300</c:v>
                </c:pt>
                <c:pt idx="3">
                  <c:v>236</c:v>
                </c:pt>
                <c:pt idx="4">
                  <c:v>261</c:v>
                </c:pt>
                <c:pt idx="5">
                  <c:v>207</c:v>
                </c:pt>
                <c:pt idx="6">
                  <c:v>176</c:v>
                </c:pt>
                <c:pt idx="7">
                  <c:v>191</c:v>
                </c:pt>
                <c:pt idx="8">
                  <c:v>170</c:v>
                </c:pt>
                <c:pt idx="9">
                  <c:v>144</c:v>
                </c:pt>
                <c:pt idx="10">
                  <c:v>121</c:v>
                </c:pt>
                <c:pt idx="11">
                  <c:v>84</c:v>
                </c:pt>
                <c:pt idx="12">
                  <c:v>94</c:v>
                </c:pt>
                <c:pt idx="13">
                  <c:v>76</c:v>
                </c:pt>
                <c:pt idx="14">
                  <c:v>67</c:v>
                </c:pt>
                <c:pt idx="15">
                  <c:v>88</c:v>
                </c:pt>
                <c:pt idx="16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67719168"/>
        <c:axId val="36772032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AIDS Diagnosis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2.5319793225011454E-2"/>
                  <c:y val="-3.3032572196978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0572331995321821E-2"/>
                  <c:y val="-3.3032572196978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875</c:v>
                </c:pt>
                <c:pt idx="1">
                  <c:v>670</c:v>
                </c:pt>
                <c:pt idx="2">
                  <c:v>736</c:v>
                </c:pt>
                <c:pt idx="3">
                  <c:v>629</c:v>
                </c:pt>
                <c:pt idx="4">
                  <c:v>647</c:v>
                </c:pt>
                <c:pt idx="5">
                  <c:v>538</c:v>
                </c:pt>
                <c:pt idx="6" formatCode="0">
                  <c:v>501</c:v>
                </c:pt>
                <c:pt idx="7" formatCode="0">
                  <c:v>523</c:v>
                </c:pt>
                <c:pt idx="8" formatCode="0">
                  <c:v>457</c:v>
                </c:pt>
                <c:pt idx="9" formatCode="0">
                  <c:v>389</c:v>
                </c:pt>
                <c:pt idx="10" formatCode="0">
                  <c:v>365</c:v>
                </c:pt>
                <c:pt idx="11" formatCode="0">
                  <c:v>302</c:v>
                </c:pt>
                <c:pt idx="12" formatCode="0">
                  <c:v>291</c:v>
                </c:pt>
                <c:pt idx="13" formatCode="0.0">
                  <c:v>218</c:v>
                </c:pt>
                <c:pt idx="14" formatCode="0.0">
                  <c:v>201</c:v>
                </c:pt>
                <c:pt idx="15">
                  <c:v>209</c:v>
                </c:pt>
                <c:pt idx="16">
                  <c:v>214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719168"/>
        <c:axId val="367720320"/>
      </c:lineChart>
      <c:catAx>
        <c:axId val="36771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67720320"/>
        <c:crosses val="autoZero"/>
        <c:auto val="1"/>
        <c:lblAlgn val="ctr"/>
        <c:lblOffset val="100"/>
        <c:noMultiLvlLbl val="0"/>
      </c:catAx>
      <c:valAx>
        <c:axId val="367720320"/>
        <c:scaling>
          <c:orientation val="minMax"/>
          <c:max val="9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 dirty="0" smtClean="0"/>
                  <a:t>Number of male</a:t>
                </a:r>
                <a:r>
                  <a:rPr lang="en-US" sz="1200" b="1" baseline="0" dirty="0" smtClean="0"/>
                  <a:t> </a:t>
                </a:r>
                <a:r>
                  <a:rPr lang="en-US" sz="1200" b="1" dirty="0" smtClean="0"/>
                  <a:t>AIDS diagnoses</a:t>
                </a:r>
                <a:endParaRPr lang="en-US" sz="1200" b="1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67719168"/>
        <c:crosses val="autoZero"/>
        <c:crossBetween val="between"/>
        <c:majorUnit val="300"/>
      </c:valAx>
    </c:plotArea>
    <c:legend>
      <c:legendPos val="t"/>
      <c:layout>
        <c:manualLayout>
          <c:xMode val="edge"/>
          <c:yMode val="edge"/>
          <c:x val="1.7213845839840838E-2"/>
          <c:y val="1.6516286098489086E-2"/>
          <c:w val="0.96082484709062865"/>
          <c:h val="4.9091951063241338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31933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bubble3D val="0"/>
            <c:spPr>
              <a:solidFill>
                <a:srgbClr val="87B39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MSM</c:v>
                </c:pt>
                <c:pt idx="1">
                  <c:v>IDU </c:v>
                </c:pt>
                <c:pt idx="2">
                  <c:v>MSM-IDU</c:v>
                </c:pt>
                <c:pt idx="3">
                  <c:v>Heterosexual</c:v>
                </c:pt>
                <c:pt idx="4">
                  <c:v>Transgender</c:v>
                </c:pt>
                <c:pt idx="5">
                  <c:v>Perinatal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85</c:v>
                </c:pt>
                <c:pt idx="1">
                  <c:v>20</c:v>
                </c:pt>
                <c:pt idx="2">
                  <c:v>13</c:v>
                </c:pt>
                <c:pt idx="3">
                  <c:v>24</c:v>
                </c:pt>
                <c:pt idx="4">
                  <c:v>0</c:v>
                </c:pt>
                <c:pt idx="5">
                  <c:v>5</c:v>
                </c:pt>
                <c:pt idx="6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320865628087574E-2"/>
          <c:y val="7.1658000737091387E-2"/>
          <c:w val="0.88417558554972731"/>
          <c:h val="0.8533886708868397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IDU </c:v>
                </c:pt>
              </c:strCache>
            </c:strRef>
          </c:tx>
          <c:spPr>
            <a:solidFill>
              <a:srgbClr val="E59993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147</c:v>
                </c:pt>
                <c:pt idx="1">
                  <c:v>89</c:v>
                </c:pt>
                <c:pt idx="2">
                  <c:v>95</c:v>
                </c:pt>
                <c:pt idx="3">
                  <c:v>75</c:v>
                </c:pt>
                <c:pt idx="4">
                  <c:v>62</c:v>
                </c:pt>
                <c:pt idx="5">
                  <c:v>49</c:v>
                </c:pt>
                <c:pt idx="6">
                  <c:v>56</c:v>
                </c:pt>
                <c:pt idx="7">
                  <c:v>44</c:v>
                </c:pt>
                <c:pt idx="8">
                  <c:v>42</c:v>
                </c:pt>
                <c:pt idx="9">
                  <c:v>31</c:v>
                </c:pt>
                <c:pt idx="10">
                  <c:v>33</c:v>
                </c:pt>
                <c:pt idx="11">
                  <c:v>19</c:v>
                </c:pt>
                <c:pt idx="12">
                  <c:v>15</c:v>
                </c:pt>
                <c:pt idx="13">
                  <c:v>20</c:v>
                </c:pt>
                <c:pt idx="14">
                  <c:v>8</c:v>
                </c:pt>
                <c:pt idx="15">
                  <c:v>10</c:v>
                </c:pt>
                <c:pt idx="16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rgbClr val="E9A15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190</c:v>
                </c:pt>
                <c:pt idx="1">
                  <c:v>130</c:v>
                </c:pt>
                <c:pt idx="2">
                  <c:v>203</c:v>
                </c:pt>
                <c:pt idx="3">
                  <c:v>154</c:v>
                </c:pt>
                <c:pt idx="4">
                  <c:v>172</c:v>
                </c:pt>
                <c:pt idx="5">
                  <c:v>186</c:v>
                </c:pt>
                <c:pt idx="6">
                  <c:v>202</c:v>
                </c:pt>
                <c:pt idx="7">
                  <c:v>195</c:v>
                </c:pt>
                <c:pt idx="8">
                  <c:v>183</c:v>
                </c:pt>
                <c:pt idx="9">
                  <c:v>144</c:v>
                </c:pt>
                <c:pt idx="10">
                  <c:v>126</c:v>
                </c:pt>
                <c:pt idx="11">
                  <c:v>102</c:v>
                </c:pt>
                <c:pt idx="12">
                  <c:v>97</c:v>
                </c:pt>
                <c:pt idx="13">
                  <c:v>88</c:v>
                </c:pt>
                <c:pt idx="14">
                  <c:v>65</c:v>
                </c:pt>
                <c:pt idx="15">
                  <c:v>77</c:v>
                </c:pt>
                <c:pt idx="16">
                  <c:v>59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Transgender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5</c:v>
                </c:pt>
                <c:pt idx="12">
                  <c:v>0</c:v>
                </c:pt>
                <c:pt idx="13">
                  <c:v>3</c:v>
                </c:pt>
                <c:pt idx="14">
                  <c:v>6</c:v>
                </c:pt>
                <c:pt idx="15">
                  <c:v>4</c:v>
                </c:pt>
                <c:pt idx="16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Perinatal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12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6</c:v>
                </c:pt>
                <c:pt idx="7">
                  <c:v>8</c:v>
                </c:pt>
                <c:pt idx="8">
                  <c:v>10</c:v>
                </c:pt>
                <c:pt idx="9">
                  <c:v>8</c:v>
                </c:pt>
                <c:pt idx="10">
                  <c:v>10</c:v>
                </c:pt>
                <c:pt idx="11">
                  <c:v>8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11</c:v>
                </c:pt>
                <c:pt idx="16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rgbClr val="87B393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Sheet1!$G$2:$G$18</c:f>
              <c:numCache>
                <c:formatCode>General</c:formatCode>
                <c:ptCount val="17"/>
                <c:pt idx="0">
                  <c:v>222</c:v>
                </c:pt>
                <c:pt idx="1">
                  <c:v>183</c:v>
                </c:pt>
                <c:pt idx="2">
                  <c:v>220</c:v>
                </c:pt>
                <c:pt idx="3">
                  <c:v>184</c:v>
                </c:pt>
                <c:pt idx="4">
                  <c:v>157</c:v>
                </c:pt>
                <c:pt idx="5">
                  <c:v>115</c:v>
                </c:pt>
                <c:pt idx="6">
                  <c:v>94</c:v>
                </c:pt>
                <c:pt idx="7">
                  <c:v>82</c:v>
                </c:pt>
                <c:pt idx="8">
                  <c:v>49</c:v>
                </c:pt>
                <c:pt idx="9">
                  <c:v>40</c:v>
                </c:pt>
                <c:pt idx="10">
                  <c:v>29</c:v>
                </c:pt>
                <c:pt idx="11">
                  <c:v>34</c:v>
                </c:pt>
                <c:pt idx="12">
                  <c:v>23</c:v>
                </c:pt>
                <c:pt idx="13">
                  <c:v>21</c:v>
                </c:pt>
                <c:pt idx="14">
                  <c:v>20</c:v>
                </c:pt>
                <c:pt idx="15">
                  <c:v>15</c:v>
                </c:pt>
                <c:pt idx="16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72130176"/>
        <c:axId val="37213171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AIDS Diagnosis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2.6595748393889038E-2"/>
                  <c:y val="-2.6526934934511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7730498929259358E-2"/>
                  <c:y val="-2.6526934934511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573</c:v>
                </c:pt>
                <c:pt idx="1">
                  <c:v>410</c:v>
                </c:pt>
                <c:pt idx="2">
                  <c:v>527</c:v>
                </c:pt>
                <c:pt idx="3">
                  <c:v>422</c:v>
                </c:pt>
                <c:pt idx="4">
                  <c:v>399</c:v>
                </c:pt>
                <c:pt idx="5">
                  <c:v>359</c:v>
                </c:pt>
                <c:pt idx="6">
                  <c:v>358</c:v>
                </c:pt>
                <c:pt idx="7">
                  <c:v>329</c:v>
                </c:pt>
                <c:pt idx="8">
                  <c:v>285</c:v>
                </c:pt>
                <c:pt idx="9">
                  <c:v>223</c:v>
                </c:pt>
                <c:pt idx="10">
                  <c:v>203</c:v>
                </c:pt>
                <c:pt idx="11">
                  <c:v>168</c:v>
                </c:pt>
                <c:pt idx="12">
                  <c:v>136</c:v>
                </c:pt>
                <c:pt idx="13" formatCode="0.0">
                  <c:v>132</c:v>
                </c:pt>
                <c:pt idx="14" formatCode="0.0">
                  <c:v>101</c:v>
                </c:pt>
                <c:pt idx="15">
                  <c:v>117</c:v>
                </c:pt>
                <c:pt idx="16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130176"/>
        <c:axId val="372131712"/>
      </c:lineChart>
      <c:catAx>
        <c:axId val="37213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72131712"/>
        <c:crosses val="autoZero"/>
        <c:auto val="1"/>
        <c:lblAlgn val="ctr"/>
        <c:lblOffset val="100"/>
        <c:noMultiLvlLbl val="0"/>
      </c:catAx>
      <c:valAx>
        <c:axId val="372131712"/>
        <c:scaling>
          <c:orientation val="minMax"/>
          <c:max val="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Number of female AIDS diagnoses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0983974281562277E-2"/>
              <c:y val="0.207403498120602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72130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8349613846001299E-2"/>
          <c:y val="6.0409376073134987E-4"/>
          <c:w val="0.89999998603897724"/>
          <c:h val="5.3546115092085365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5999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E9A15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rgbClr val="87B39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IDU </c:v>
                </c:pt>
                <c:pt idx="1">
                  <c:v>Heterosexual</c:v>
                </c:pt>
                <c:pt idx="2">
                  <c:v>Transgender</c:v>
                </c:pt>
                <c:pt idx="3">
                  <c:v>Perinatal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59</c:v>
                </c:pt>
                <c:pt idx="2">
                  <c:v>5</c:v>
                </c:pt>
                <c:pt idx="3">
                  <c:v>2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83130517776189E-2"/>
          <c:y val="6.8462152629673562E-2"/>
          <c:w val="0.88715020281555712"/>
          <c:h val="0.86407573416873062"/>
        </c:manualLayout>
      </c:layout>
      <c:lineChart>
        <c:grouping val="standar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Sheet1!$B$11:$F$11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Sheet1!$B$12:$F$12</c:f>
              <c:numCache>
                <c:formatCode>0.00</c:formatCode>
                <c:ptCount val="5"/>
                <c:pt idx="0">
                  <c:v>76</c:v>
                </c:pt>
                <c:pt idx="1">
                  <c:v>74</c:v>
                </c:pt>
                <c:pt idx="2">
                  <c:v>79</c:v>
                </c:pt>
                <c:pt idx="3">
                  <c:v>81</c:v>
                </c:pt>
                <c:pt idx="4">
                  <c:v>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NYC</c:v>
                </c:pt>
              </c:strCache>
            </c:strRef>
          </c:tx>
          <c:dLbls>
            <c:dLbl>
              <c:idx val="0"/>
              <c:layout>
                <c:manualLayout>
                  <c:x val="-3.9393939393939391E-2"/>
                  <c:y val="-3.6986225263361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757575757575757E-2"/>
                  <c:y val="3.414113101233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87878787878788E-2"/>
                  <c:y val="3.9831319514389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757575757575757E-2"/>
                  <c:y val="4.2676413765417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303030303030304E-2"/>
                  <c:y val="4.836660226747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Sheet1!$B$11:$F$11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Sheet1!$B$13:$F$13</c:f>
              <c:numCache>
                <c:formatCode>0.00</c:formatCode>
                <c:ptCount val="5"/>
                <c:pt idx="0">
                  <c:v>65</c:v>
                </c:pt>
                <c:pt idx="1">
                  <c:v>69</c:v>
                </c:pt>
                <c:pt idx="2">
                  <c:v>72</c:v>
                </c:pt>
                <c:pt idx="3">
                  <c:v>76</c:v>
                </c:pt>
                <c:pt idx="4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022656"/>
        <c:axId val="388024576"/>
      </c:lineChart>
      <c:catAx>
        <c:axId val="38802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24576"/>
        <c:crosses val="autoZero"/>
        <c:auto val="1"/>
        <c:lblAlgn val="ctr"/>
        <c:lblOffset val="100"/>
        <c:noMultiLvlLbl val="0"/>
      </c:catAx>
      <c:valAx>
        <c:axId val="38802457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Timely </a:t>
                </a: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initiation </a:t>
                </a:r>
                <a:r>
                  <a:rPr lang="en-US" sz="1200" b="1" i="0" baseline="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</a:t>
                </a: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care, percent</a:t>
                </a:r>
                <a:endParaRPr lang="en-US" sz="1200" b="1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2178358387019802E-2"/>
              <c:y val="0.2336279387359358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2265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rgbClr val="41404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Sheet1!$A$21:$A$23</c:f>
              <c:strCache>
                <c:ptCount val="3"/>
                <c:pt idx="0">
                  <c:v>Black
(n=222)</c:v>
                </c:pt>
                <c:pt idx="1">
                  <c:v>Latino/Hispanic
(n=219)</c:v>
                </c:pt>
                <c:pt idx="2">
                  <c:v>White
(n=18)</c:v>
                </c:pt>
              </c:strCache>
            </c:strRef>
          </c:cat>
          <c:val>
            <c:numRef>
              <c:f>Sheet1!$B$21:$B$23</c:f>
              <c:numCache>
                <c:formatCode>0</c:formatCode>
                <c:ptCount val="3"/>
                <c:pt idx="0">
                  <c:v>83</c:v>
                </c:pt>
                <c:pt idx="1">
                  <c:v>85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388282240"/>
        <c:axId val="388283776"/>
      </c:barChart>
      <c:catAx>
        <c:axId val="38828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283776"/>
        <c:crosses val="autoZero"/>
        <c:auto val="1"/>
        <c:lblAlgn val="ctr"/>
        <c:lblOffset val="100"/>
        <c:noMultiLvlLbl val="0"/>
      </c:catAx>
      <c:valAx>
        <c:axId val="38828377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</a:rPr>
                  <a:t>Percent</a:t>
                </a:r>
                <a:r>
                  <a:rPr lang="en-US" sz="1200" b="1" baseline="0" dirty="0" smtClean="0">
                    <a:solidFill>
                      <a:schemeClr val="tx1"/>
                    </a:solidFill>
                  </a:rPr>
                  <a:t> of newly diagnosed Bronx residents with timely initiation of care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8.5855205599300096E-3"/>
              <c:y val="6.774044186991212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28224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39689496360125"/>
          <c:y val="0.13095496215147021"/>
          <c:w val="0.87130750755212205"/>
          <c:h val="0.803839818935676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rgbClr val="41404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Sheet1!$A$39:$A$43</c:f>
              <c:strCache>
                <c:ptCount val="5"/>
                <c:pt idx="0">
                  <c:v>MSM</c:v>
                </c:pt>
                <c:pt idx="1">
                  <c:v>IDU</c:v>
                </c:pt>
                <c:pt idx="2">
                  <c:v>MSM-IDU</c:v>
                </c:pt>
                <c:pt idx="3">
                  <c:v>Heterosexual</c:v>
                </c:pt>
                <c:pt idx="4">
                  <c:v>TG-SC</c:v>
                </c:pt>
              </c:strCache>
            </c:strRef>
          </c:cat>
          <c:val>
            <c:numRef>
              <c:f>Sheet1!$B$39:$B$43</c:f>
              <c:numCache>
                <c:formatCode>0.00</c:formatCode>
                <c:ptCount val="5"/>
                <c:pt idx="0">
                  <c:v>86</c:v>
                </c:pt>
                <c:pt idx="1">
                  <c:v>89</c:v>
                </c:pt>
                <c:pt idx="2">
                  <c:v>100</c:v>
                </c:pt>
                <c:pt idx="3">
                  <c:v>83</c:v>
                </c:pt>
                <c:pt idx="4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73172992"/>
        <c:axId val="173176704"/>
      </c:barChart>
      <c:catAx>
        <c:axId val="17317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176704"/>
        <c:crosses val="autoZero"/>
        <c:auto val="1"/>
        <c:lblAlgn val="ctr"/>
        <c:lblOffset val="100"/>
        <c:noMultiLvlLbl val="0"/>
      </c:catAx>
      <c:valAx>
        <c:axId val="17317670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Percent of newly diagnosed Bronx residents with timely initiation of care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172992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Timely initiation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BX</c:v>
                </c:pt>
                <c:pt idx="1">
                  <c:v>BK</c:v>
                </c:pt>
                <c:pt idx="2">
                  <c:v>M</c:v>
                </c:pt>
                <c:pt idx="3">
                  <c:v>Q</c:v>
                </c:pt>
                <c:pt idx="4">
                  <c:v>SI</c:v>
                </c:pt>
                <c:pt idx="6">
                  <c:v>BX</c:v>
                </c:pt>
                <c:pt idx="7">
                  <c:v>BK</c:v>
                </c:pt>
                <c:pt idx="8">
                  <c:v>M</c:v>
                </c:pt>
                <c:pt idx="9">
                  <c:v>Q</c:v>
                </c:pt>
                <c:pt idx="10">
                  <c:v>SI</c:v>
                </c:pt>
                <c:pt idx="12">
                  <c:v>BX</c:v>
                </c:pt>
                <c:pt idx="13">
                  <c:v>BK</c:v>
                </c:pt>
                <c:pt idx="14">
                  <c:v>M</c:v>
                </c:pt>
                <c:pt idx="15">
                  <c:v>Q</c:v>
                </c:pt>
                <c:pt idx="16">
                  <c:v>SI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84</c:v>
                </c:pt>
                <c:pt idx="1">
                  <c:v>82</c:v>
                </c:pt>
                <c:pt idx="2">
                  <c:v>85</c:v>
                </c:pt>
                <c:pt idx="3">
                  <c:v>80</c:v>
                </c:pt>
                <c:pt idx="4">
                  <c:v>79</c:v>
                </c:pt>
                <c:pt idx="6">
                  <c:v>61</c:v>
                </c:pt>
                <c:pt idx="7">
                  <c:v>67</c:v>
                </c:pt>
                <c:pt idx="8">
                  <c:v>66</c:v>
                </c:pt>
                <c:pt idx="9">
                  <c:v>68</c:v>
                </c:pt>
                <c:pt idx="10">
                  <c:v>58</c:v>
                </c:pt>
                <c:pt idx="12">
                  <c:v>75</c:v>
                </c:pt>
                <c:pt idx="13">
                  <c:v>80</c:v>
                </c:pt>
                <c:pt idx="14">
                  <c:v>84</c:v>
                </c:pt>
                <c:pt idx="15">
                  <c:v>84</c:v>
                </c:pt>
                <c:pt idx="16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93199488"/>
        <c:axId val="217126016"/>
      </c:barChart>
      <c:catAx>
        <c:axId val="19319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7126016"/>
        <c:crosses val="autoZero"/>
        <c:auto val="1"/>
        <c:lblAlgn val="ctr"/>
        <c:lblOffset val="100"/>
        <c:noMultiLvlLbl val="0"/>
      </c:catAx>
      <c:valAx>
        <c:axId val="21712601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319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Timely initiation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1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MSM</c:v>
                </c:pt>
                <c:pt idx="1">
                  <c:v>IDU</c:v>
                </c:pt>
                <c:pt idx="2">
                  <c:v>MSM-IDU</c:v>
                </c:pt>
                <c:pt idx="3">
                  <c:v>Heterosexual</c:v>
                </c:pt>
                <c:pt idx="4">
                  <c:v>TG-SC</c:v>
                </c:pt>
                <c:pt idx="6">
                  <c:v>MSM</c:v>
                </c:pt>
                <c:pt idx="7">
                  <c:v>IDU</c:v>
                </c:pt>
                <c:pt idx="8">
                  <c:v>MSM-IDU</c:v>
                </c:pt>
                <c:pt idx="9">
                  <c:v>Heterosexual</c:v>
                </c:pt>
                <c:pt idx="10">
                  <c:v>TG-SC</c:v>
                </c:pt>
                <c:pt idx="12">
                  <c:v>MSM</c:v>
                </c:pt>
                <c:pt idx="13">
                  <c:v>IDU</c:v>
                </c:pt>
                <c:pt idx="14">
                  <c:v>MSM-IDU</c:v>
                </c:pt>
                <c:pt idx="15">
                  <c:v>Heterosexual</c:v>
                </c:pt>
                <c:pt idx="16">
                  <c:v>TG-SC</c:v>
                </c:pt>
                <c:pt idx="17">
                  <c:v>Perinatal</c:v>
                </c:pt>
                <c:pt idx="18">
                  <c:v>Other/Unknown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83</c:v>
                </c:pt>
                <c:pt idx="1">
                  <c:v>84</c:v>
                </c:pt>
                <c:pt idx="2">
                  <c:v>81</c:v>
                </c:pt>
                <c:pt idx="3">
                  <c:v>77</c:v>
                </c:pt>
                <c:pt idx="4">
                  <c:v>76</c:v>
                </c:pt>
                <c:pt idx="6">
                  <c:v>69</c:v>
                </c:pt>
                <c:pt idx="7">
                  <c:v>60</c:v>
                </c:pt>
                <c:pt idx="8">
                  <c:v>56</c:v>
                </c:pt>
                <c:pt idx="9">
                  <c:v>65</c:v>
                </c:pt>
                <c:pt idx="10">
                  <c:v>63</c:v>
                </c:pt>
                <c:pt idx="12">
                  <c:v>84</c:v>
                </c:pt>
                <c:pt idx="13">
                  <c:v>78</c:v>
                </c:pt>
                <c:pt idx="14">
                  <c:v>75</c:v>
                </c:pt>
                <c:pt idx="15">
                  <c:v>78</c:v>
                </c:pt>
                <c:pt idx="16">
                  <c:v>76</c:v>
                </c:pt>
                <c:pt idx="17">
                  <c:v>61</c:v>
                </c:pt>
                <c:pt idx="18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17755648"/>
        <c:axId val="217757184"/>
      </c:barChart>
      <c:catAx>
        <c:axId val="2177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7757184"/>
        <c:crosses val="autoZero"/>
        <c:auto val="1"/>
        <c:lblAlgn val="ctr"/>
        <c:lblOffset val="100"/>
        <c:noMultiLvlLbl val="0"/>
      </c:catAx>
      <c:valAx>
        <c:axId val="21775718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775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84636920384999"/>
          <c:y val="1.6870713741427502E-2"/>
          <c:w val="0.83570918635170599"/>
          <c:h val="0.89161019645271611"/>
        </c:manualLayout>
      </c:layout>
      <c:lineChart>
        <c:grouping val="standard"/>
        <c:varyColors val="0"/>
        <c:ser>
          <c:idx val="0"/>
          <c:order val="0"/>
          <c:tx>
            <c:strRef>
              <c:f>'Bronx V NYC'!$B$2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3504273504273504E-2"/>
                  <c:y val="-3.030303030303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4.040404040404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NYC'!$A$3:$A$19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'Bronx V NYC'!$B$3:$B$19</c:f>
              <c:numCache>
                <c:formatCode>0.0</c:formatCode>
                <c:ptCount val="17"/>
                <c:pt idx="0">
                  <c:v>107.24837662337741</c:v>
                </c:pt>
                <c:pt idx="1">
                  <c:v>79.420228072045674</c:v>
                </c:pt>
                <c:pt idx="2">
                  <c:v>92.77157045313507</c:v>
                </c:pt>
                <c:pt idx="3">
                  <c:v>77.379818103075323</c:v>
                </c:pt>
                <c:pt idx="4">
                  <c:v>76.810609381850597</c:v>
                </c:pt>
                <c:pt idx="5" formatCode="General">
                  <c:v>66.900000000000006</c:v>
                </c:pt>
                <c:pt idx="6" formatCode="General">
                  <c:v>63.4</c:v>
                </c:pt>
                <c:pt idx="7" formatCode="General">
                  <c:v>62.6</c:v>
                </c:pt>
                <c:pt idx="8" formatCode="General">
                  <c:v>53.9</c:v>
                </c:pt>
                <c:pt idx="9" formatCode="General">
                  <c:v>44.6</c:v>
                </c:pt>
                <c:pt idx="10" formatCode="General">
                  <c:v>40.799999999999997</c:v>
                </c:pt>
                <c:pt idx="11" formatCode="General">
                  <c:v>34.1</c:v>
                </c:pt>
                <c:pt idx="12" formatCode="General">
                  <c:v>28.1</c:v>
                </c:pt>
                <c:pt idx="13">
                  <c:v>24.200278164116831</c:v>
                </c:pt>
                <c:pt idx="14">
                  <c:v>19.93127147766323</c:v>
                </c:pt>
                <c:pt idx="15">
                  <c:v>22.43911840420699</c:v>
                </c:pt>
                <c:pt idx="16">
                  <c:v>20.997605861214058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'Bronx V NYC'!$C$2</c:f>
              <c:strCache>
                <c:ptCount val="1"/>
                <c:pt idx="0">
                  <c:v>NYC Excluding Bronx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2.3504273504273504E-2"/>
                  <c:y val="-3.282828282828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82051282051282E-2"/>
                  <c:y val="4.545454545454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NYC'!$A$3:$A$19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'Bronx V NYC'!$C$3:$C$19</c:f>
              <c:numCache>
                <c:formatCode>0.0</c:formatCode>
                <c:ptCount val="17"/>
                <c:pt idx="0">
                  <c:v>61.611374407582943</c:v>
                </c:pt>
                <c:pt idx="1">
                  <c:v>54.114158636026687</c:v>
                </c:pt>
                <c:pt idx="2">
                  <c:v>60.062010925734533</c:v>
                </c:pt>
                <c:pt idx="3">
                  <c:v>49.199823814417854</c:v>
                </c:pt>
                <c:pt idx="4">
                  <c:v>45.7439042195941</c:v>
                </c:pt>
                <c:pt idx="5">
                  <c:v>42.223837209302324</c:v>
                </c:pt>
                <c:pt idx="6">
                  <c:v>39.321299638989167</c:v>
                </c:pt>
                <c:pt idx="7">
                  <c:v>35.858005173900544</c:v>
                </c:pt>
                <c:pt idx="8">
                  <c:v>33.652609006433167</c:v>
                </c:pt>
                <c:pt idx="9">
                  <c:v>29.526748971193413</c:v>
                </c:pt>
                <c:pt idx="10">
                  <c:v>26.107158414403948</c:v>
                </c:pt>
                <c:pt idx="11">
                  <c:v>23.547180667433832</c:v>
                </c:pt>
                <c:pt idx="12">
                  <c:v>21.708743403223508</c:v>
                </c:pt>
                <c:pt idx="13">
                  <c:v>16.617042393307813</c:v>
                </c:pt>
                <c:pt idx="14">
                  <c:v>14.45423536100057</c:v>
                </c:pt>
                <c:pt idx="15">
                  <c:v>13.060780533096821</c:v>
                </c:pt>
                <c:pt idx="16">
                  <c:v>12.725334460205717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134080"/>
        <c:axId val="223135616"/>
      </c:lineChart>
      <c:catAx>
        <c:axId val="22313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223135616"/>
        <c:crosses val="autoZero"/>
        <c:auto val="1"/>
        <c:lblAlgn val="ctr"/>
        <c:lblOffset val="100"/>
        <c:noMultiLvlLbl val="0"/>
      </c:catAx>
      <c:valAx>
        <c:axId val="223135616"/>
        <c:scaling>
          <c:orientation val="minMax"/>
          <c:max val="1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Rate of AIDS diagnoses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4.4444444444444401E-3"/>
              <c:y val="0.20718652103970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23134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024682010902502"/>
          <c:y val="1.6129032258064498E-2"/>
          <c:w val="0.49933525136280998"/>
          <c:h val="5.181695030056730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6670824562772"/>
          <c:y val="7.5772797836246075E-2"/>
          <c:w val="0.86378147657285409"/>
          <c:h val="0.87041322578580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Sheet1!$B$47</c:f>
              <c:strCache>
                <c:ptCount val="1"/>
                <c:pt idx="0">
                  <c:v>Bronx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rgbClr val="41404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Sheet1!$A$48:$A$49</c:f>
              <c:strCache>
                <c:ptCount val="2"/>
                <c:pt idx="0">
                  <c:v>3 Months</c:v>
                </c:pt>
                <c:pt idx="1">
                  <c:v>6 Months</c:v>
                </c:pt>
              </c:strCache>
            </c:strRef>
          </c:cat>
          <c:val>
            <c:numRef>
              <c:f>Sheet1!$B$48:$B$49</c:f>
              <c:numCache>
                <c:formatCode>0</c:formatCode>
                <c:ptCount val="2"/>
                <c:pt idx="0">
                  <c:v>41</c:v>
                </c:pt>
                <c:pt idx="1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Sheet1!$C$47</c:f>
              <c:strCache>
                <c:ptCount val="1"/>
                <c:pt idx="0">
                  <c:v>NYC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en-US" sz="1100" b="0" i="0" u="none" strike="noStrike" kern="1200" baseline="0">
                    <a:solidFill>
                      <a:srgbClr val="41404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Sheet1!$A$48:$A$49</c:f>
              <c:strCache>
                <c:ptCount val="2"/>
                <c:pt idx="0">
                  <c:v>3 Months</c:v>
                </c:pt>
                <c:pt idx="1">
                  <c:v>6 Months</c:v>
                </c:pt>
              </c:strCache>
            </c:strRef>
          </c:cat>
          <c:val>
            <c:numRef>
              <c:f>Sheet1!$C$48:$C$49</c:f>
              <c:numCache>
                <c:formatCode>0</c:formatCode>
                <c:ptCount val="2"/>
                <c:pt idx="0">
                  <c:v>45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226495488"/>
        <c:axId val="226501376"/>
      </c:barChart>
      <c:catAx>
        <c:axId val="22649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6501376"/>
        <c:crosses val="autoZero"/>
        <c:auto val="1"/>
        <c:lblAlgn val="ctr"/>
        <c:lblOffset val="100"/>
        <c:noMultiLvlLbl val="0"/>
      </c:catAx>
      <c:valAx>
        <c:axId val="22650137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</a:rPr>
                  <a:t>Percent</a:t>
                </a:r>
                <a:r>
                  <a:rPr lang="en-US" sz="1200" b="1" baseline="0" dirty="0" smtClean="0">
                    <a:solidFill>
                      <a:schemeClr val="tx1"/>
                    </a:solidFill>
                  </a:rPr>
                  <a:t> of newly diagnosed achieving viral suppression in the Bronx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521156818014571E-2"/>
              <c:y val="0.159547844248127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649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7444391296882282"/>
          <c:y val="3.048780487804878E-2"/>
          <c:w val="0.13848051119778251"/>
          <c:h val="4.6156015940080661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1814425974532"/>
          <c:y val="3.1298814218061459E-2"/>
          <c:w val="0.87155365995917178"/>
          <c:h val="0.899709392319925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'Viral Suppression'!$A$36:$A$40</c:f>
              <c:strCache>
                <c:ptCount val="5"/>
                <c:pt idx="0">
                  <c:v>MSM</c:v>
                </c:pt>
                <c:pt idx="1">
                  <c:v>IDU</c:v>
                </c:pt>
                <c:pt idx="2">
                  <c:v>MSM-IDU</c:v>
                </c:pt>
                <c:pt idx="3">
                  <c:v>Heterosexual Contact</c:v>
                </c:pt>
                <c:pt idx="4">
                  <c:v>TG-SC</c:v>
                </c:pt>
              </c:strCache>
            </c:strRef>
          </c:cat>
          <c:val>
            <c:numRef>
              <c:f>'Viral Suppression'!$B$36:$B$40</c:f>
              <c:numCache>
                <c:formatCode>0</c:formatCode>
                <c:ptCount val="5"/>
                <c:pt idx="0">
                  <c:v>71</c:v>
                </c:pt>
                <c:pt idx="1">
                  <c:v>38</c:v>
                </c:pt>
                <c:pt idx="2">
                  <c:v>38</c:v>
                </c:pt>
                <c:pt idx="3">
                  <c:v>65</c:v>
                </c:pt>
                <c:pt idx="4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257910656"/>
        <c:axId val="257912192"/>
      </c:barChart>
      <c:catAx>
        <c:axId val="25791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7912192"/>
        <c:crosses val="autoZero"/>
        <c:auto val="1"/>
        <c:lblAlgn val="ctr"/>
        <c:lblOffset val="100"/>
        <c:noMultiLvlLbl val="0"/>
      </c:catAx>
      <c:valAx>
        <c:axId val="2579121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Percent of newly diagnosed achieving viral suppression within 6 months of diagnosis in the Bronx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8.972020110352196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791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6812216654737"/>
          <c:y val="3.1482939632545934E-2"/>
          <c:w val="0.86576521116678595"/>
          <c:h val="0.896680902175363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rgbClr val="41404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'PLWHA Viral Suppression'!$A$3:$A$8</c:f>
              <c:strCache>
                <c:ptCount val="6"/>
                <c:pt idx="0">
                  <c:v>Black</c:v>
                </c:pt>
                <c:pt idx="1">
                  <c:v>Latino/Hispanic</c:v>
                </c:pt>
                <c:pt idx="2">
                  <c:v>White</c:v>
                </c:pt>
                <c:pt idx="3">
                  <c:v>Asian/Pacific Islander</c:v>
                </c:pt>
                <c:pt idx="4">
                  <c:v>Native American</c:v>
                </c:pt>
                <c:pt idx="5">
                  <c:v>Other</c:v>
                </c:pt>
              </c:strCache>
            </c:strRef>
          </c:cat>
          <c:val>
            <c:numRef>
              <c:f>'PLWHA Viral Suppression'!$B$3:$B$8</c:f>
              <c:numCache>
                <c:formatCode>0</c:formatCode>
                <c:ptCount val="6"/>
                <c:pt idx="0">
                  <c:v>72</c:v>
                </c:pt>
                <c:pt idx="1">
                  <c:v>76</c:v>
                </c:pt>
                <c:pt idx="2">
                  <c:v>80</c:v>
                </c:pt>
                <c:pt idx="3">
                  <c:v>83</c:v>
                </c:pt>
                <c:pt idx="4">
                  <c:v>76</c:v>
                </c:pt>
                <c:pt idx="5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83087104"/>
        <c:axId val="183089408"/>
      </c:barChart>
      <c:catAx>
        <c:axId val="1830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089408"/>
        <c:crosses val="autoZero"/>
        <c:auto val="1"/>
        <c:lblAlgn val="ctr"/>
        <c:lblOffset val="100"/>
        <c:noMultiLvlLbl val="0"/>
      </c:catAx>
      <c:valAx>
        <c:axId val="18308940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Percent of newly diagnosed achieving viral suppression in the Bronx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9.0909090909090905E-3"/>
              <c:y val="0.119985764491302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08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0127613358674"/>
          <c:y val="3.3950617283950615E-2"/>
          <c:w val="0.87012631007330976"/>
          <c:h val="0.852957130358705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'PLWHA Viral Suppression'!$A$21:$A$27</c:f>
              <c:strCache>
                <c:ptCount val="7"/>
                <c:pt idx="0">
                  <c:v>MSM</c:v>
                </c:pt>
                <c:pt idx="1">
                  <c:v>IDU</c:v>
                </c:pt>
                <c:pt idx="2">
                  <c:v>MSM-IDU</c:v>
                </c:pt>
                <c:pt idx="3">
                  <c:v>Heterosexual Contact</c:v>
                </c:pt>
                <c:pt idx="4">
                  <c:v>TG-SC</c:v>
                </c:pt>
                <c:pt idx="5">
                  <c:v>Perinatal</c:v>
                </c:pt>
                <c:pt idx="6">
                  <c:v>Other/Unknown</c:v>
                </c:pt>
              </c:strCache>
            </c:strRef>
          </c:cat>
          <c:val>
            <c:numRef>
              <c:f>'PLWHA Viral Suppression'!$B$21:$B$27</c:f>
              <c:numCache>
                <c:formatCode>0</c:formatCode>
                <c:ptCount val="7"/>
                <c:pt idx="0">
                  <c:v>76</c:v>
                </c:pt>
                <c:pt idx="1">
                  <c:v>74</c:v>
                </c:pt>
                <c:pt idx="2">
                  <c:v>70</c:v>
                </c:pt>
                <c:pt idx="3">
                  <c:v>74</c:v>
                </c:pt>
                <c:pt idx="4">
                  <c:v>73</c:v>
                </c:pt>
                <c:pt idx="5">
                  <c:v>58</c:v>
                </c:pt>
                <c:pt idx="6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388748032"/>
        <c:axId val="388749568"/>
      </c:barChart>
      <c:catAx>
        <c:axId val="3887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749568"/>
        <c:crosses val="autoZero"/>
        <c:auto val="1"/>
        <c:lblAlgn val="ctr"/>
        <c:lblOffset val="100"/>
        <c:noMultiLvlLbl val="0"/>
      </c:catAx>
      <c:valAx>
        <c:axId val="388749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Viral Suppression among diagnosed PLWHA by transmission risk in the Bronx, 2017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8965517241379309E-3"/>
              <c:y val="7.653251676873723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74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94920569689229E-2"/>
          <c:y val="3.0875140670239293E-2"/>
          <c:w val="0.89773217170165809"/>
          <c:h val="0.865052768108914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rgbClr val="41404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'PLWHA Viral Suppression'!$A$41:$A$43</c:f>
              <c:strCache>
                <c:ptCount val="3"/>
                <c:pt idx="0">
                  <c:v>Retained in Care
(defined as ≥1 viral load/CD4 measurement)</c:v>
                </c:pt>
                <c:pt idx="1">
                  <c:v>Prescribed anti-retroviral therapy</c:v>
                </c:pt>
                <c:pt idx="2">
                  <c:v>Virally Suppressed</c:v>
                </c:pt>
              </c:strCache>
            </c:strRef>
          </c:cat>
          <c:val>
            <c:numRef>
              <c:f>'PLWHA Viral Suppression'!$B$41:$B$43</c:f>
              <c:numCache>
                <c:formatCode>0</c:formatCode>
                <c:ptCount val="3"/>
                <c:pt idx="0">
                  <c:v>86</c:v>
                </c:pt>
                <c:pt idx="1">
                  <c:v>80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390717824"/>
        <c:axId val="390720128"/>
      </c:barChart>
      <c:catAx>
        <c:axId val="39071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0720128"/>
        <c:crosses val="autoZero"/>
        <c:auto val="1"/>
        <c:lblAlgn val="ctr"/>
        <c:lblOffset val="100"/>
        <c:noMultiLvlLbl val="0"/>
      </c:catAx>
      <c:valAx>
        <c:axId val="390720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% of PLWHA who are…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071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74144194104399"/>
          <c:y val="3.2807612544449999E-2"/>
          <c:w val="0.87238733593023798"/>
          <c:h val="0.862895476065185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9538481131461155E-2"/>
                  <c:y val="-3.6424534519888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42.6</c:v>
                </c:pt>
                <c:pt idx="1">
                  <c:v>41.4</c:v>
                </c:pt>
                <c:pt idx="2">
                  <c:v>37.299999999999997</c:v>
                </c:pt>
                <c:pt idx="3">
                  <c:v>39.299999999999997</c:v>
                </c:pt>
                <c:pt idx="4">
                  <c:v>36.799999999999997</c:v>
                </c:pt>
                <c:pt idx="5">
                  <c:v>33.299999999999997</c:v>
                </c:pt>
                <c:pt idx="6">
                  <c:v>28.2</c:v>
                </c:pt>
                <c:pt idx="7">
                  <c:v>27</c:v>
                </c:pt>
                <c:pt idx="8">
                  <c:v>23.9</c:v>
                </c:pt>
                <c:pt idx="9">
                  <c:v>24.3</c:v>
                </c:pt>
                <c:pt idx="10">
                  <c:v>18.7</c:v>
                </c:pt>
                <c:pt idx="11">
                  <c:v>18.2</c:v>
                </c:pt>
                <c:pt idx="12">
                  <c:v>12.8</c:v>
                </c:pt>
                <c:pt idx="13">
                  <c:v>12.5</c:v>
                </c:pt>
                <c:pt idx="14">
                  <c:v>11</c:v>
                </c:pt>
                <c:pt idx="15">
                  <c:v>11.2</c:v>
                </c:pt>
                <c:pt idx="16">
                  <c:v>9.6</c:v>
                </c:pt>
                <c:pt idx="17">
                  <c:v>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Rest of NYC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16.8</c:v>
                </c:pt>
                <c:pt idx="1">
                  <c:v>15.2</c:v>
                </c:pt>
                <c:pt idx="2">
                  <c:v>15.3</c:v>
                </c:pt>
                <c:pt idx="3">
                  <c:v>13.7</c:v>
                </c:pt>
                <c:pt idx="4">
                  <c:v>11.4</c:v>
                </c:pt>
                <c:pt idx="5">
                  <c:v>11.9</c:v>
                </c:pt>
                <c:pt idx="6">
                  <c:v>10</c:v>
                </c:pt>
                <c:pt idx="7">
                  <c:v>9.1</c:v>
                </c:pt>
                <c:pt idx="8">
                  <c:v>8.9</c:v>
                </c:pt>
                <c:pt idx="9">
                  <c:v>7.5</c:v>
                </c:pt>
                <c:pt idx="10">
                  <c:v>6.1</c:v>
                </c:pt>
                <c:pt idx="11">
                  <c:v>5.9</c:v>
                </c:pt>
                <c:pt idx="12">
                  <c:v>4.2</c:v>
                </c:pt>
                <c:pt idx="13">
                  <c:v>4.2</c:v>
                </c:pt>
                <c:pt idx="14">
                  <c:v>3.6</c:v>
                </c:pt>
                <c:pt idx="15">
                  <c:v>3.5</c:v>
                </c:pt>
                <c:pt idx="16">
                  <c:v>3.7</c:v>
                </c:pt>
                <c:pt idx="17">
                  <c:v>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061120"/>
        <c:axId val="395062656"/>
      </c:lineChart>
      <c:catAx>
        <c:axId val="39506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5062656"/>
        <c:crosses val="autoZero"/>
        <c:auto val="1"/>
        <c:lblAlgn val="ctr"/>
        <c:lblOffset val="100"/>
        <c:noMultiLvlLbl val="0"/>
      </c:catAx>
      <c:valAx>
        <c:axId val="395062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</a:t>
                </a:r>
                <a:r>
                  <a:rPr lang="en-US" sz="1200" baseline="0" dirty="0" smtClean="0"/>
                  <a:t> HIV/AIDS mortality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8.3168441593940504E-3"/>
              <c:y val="0.1176119821369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50611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74144194104399"/>
          <c:y val="3.2807612544449999E-2"/>
          <c:w val="0.84085585585585587"/>
          <c:h val="0.862895476065185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4417522211642399E-2"/>
                  <c:y val="3.3775084829547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1593601475491239E-2"/>
                  <c:y val="4.25917605875752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42.6</c:v>
                </c:pt>
                <c:pt idx="1">
                  <c:v>41.4</c:v>
                </c:pt>
                <c:pt idx="2">
                  <c:v>37.299999999999997</c:v>
                </c:pt>
                <c:pt idx="3">
                  <c:v>39.299999999999997</c:v>
                </c:pt>
                <c:pt idx="4">
                  <c:v>36.799999999999997</c:v>
                </c:pt>
                <c:pt idx="5">
                  <c:v>33.299999999999997</c:v>
                </c:pt>
                <c:pt idx="6">
                  <c:v>28.2</c:v>
                </c:pt>
                <c:pt idx="7">
                  <c:v>27</c:v>
                </c:pt>
                <c:pt idx="8">
                  <c:v>23.9</c:v>
                </c:pt>
                <c:pt idx="9">
                  <c:v>24.3</c:v>
                </c:pt>
                <c:pt idx="10">
                  <c:v>18.7</c:v>
                </c:pt>
                <c:pt idx="11">
                  <c:v>18.2</c:v>
                </c:pt>
                <c:pt idx="12">
                  <c:v>12.8</c:v>
                </c:pt>
                <c:pt idx="13">
                  <c:v>12.5</c:v>
                </c:pt>
                <c:pt idx="14">
                  <c:v>11</c:v>
                </c:pt>
                <c:pt idx="15">
                  <c:v>11.2</c:v>
                </c:pt>
                <c:pt idx="16">
                  <c:v>9.6</c:v>
                </c:pt>
                <c:pt idx="17">
                  <c:v>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Miami-Dade County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7.0890969709867351E-3"/>
                  <c:y val="1.1887171577142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21.4</c:v>
                </c:pt>
                <c:pt idx="1">
                  <c:v>20.3</c:v>
                </c:pt>
                <c:pt idx="2">
                  <c:v>17.7</c:v>
                </c:pt>
                <c:pt idx="3">
                  <c:v>18</c:v>
                </c:pt>
                <c:pt idx="4">
                  <c:v>18.399999999999999</c:v>
                </c:pt>
                <c:pt idx="5">
                  <c:v>16.899999999999999</c:v>
                </c:pt>
                <c:pt idx="6">
                  <c:v>18</c:v>
                </c:pt>
                <c:pt idx="7">
                  <c:v>15.8</c:v>
                </c:pt>
                <c:pt idx="8">
                  <c:v>13.8</c:v>
                </c:pt>
                <c:pt idx="9">
                  <c:v>10.8</c:v>
                </c:pt>
                <c:pt idx="10">
                  <c:v>9.8000000000000007</c:v>
                </c:pt>
                <c:pt idx="11">
                  <c:v>8.4</c:v>
                </c:pt>
                <c:pt idx="12">
                  <c:v>7.7</c:v>
                </c:pt>
                <c:pt idx="13">
                  <c:v>7.9</c:v>
                </c:pt>
                <c:pt idx="14">
                  <c:v>6.6</c:v>
                </c:pt>
                <c:pt idx="15">
                  <c:v>6.1</c:v>
                </c:pt>
                <c:pt idx="16">
                  <c:v>6.1</c:v>
                </c:pt>
                <c:pt idx="17">
                  <c:v>5.2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4.1471849181540801E-2"/>
                  <c:y val="-3.4641005046550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12612612612612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44.6</c:v>
                </c:pt>
                <c:pt idx="1">
                  <c:v>38.299999999999997</c:v>
                </c:pt>
                <c:pt idx="2">
                  <c:v>41</c:v>
                </c:pt>
                <c:pt idx="3">
                  <c:v>43.1</c:v>
                </c:pt>
                <c:pt idx="4">
                  <c:v>41.3</c:v>
                </c:pt>
                <c:pt idx="5">
                  <c:v>36.1</c:v>
                </c:pt>
                <c:pt idx="6">
                  <c:v>37.799999999999997</c:v>
                </c:pt>
                <c:pt idx="7">
                  <c:v>33.6</c:v>
                </c:pt>
                <c:pt idx="8">
                  <c:v>27.8</c:v>
                </c:pt>
                <c:pt idx="9">
                  <c:v>24.1</c:v>
                </c:pt>
                <c:pt idx="10">
                  <c:v>20.399999999999999</c:v>
                </c:pt>
                <c:pt idx="11">
                  <c:v>15</c:v>
                </c:pt>
                <c:pt idx="12">
                  <c:v>15.8</c:v>
                </c:pt>
                <c:pt idx="13">
                  <c:v>12</c:v>
                </c:pt>
                <c:pt idx="14">
                  <c:v>11.2</c:v>
                </c:pt>
                <c:pt idx="15">
                  <c:v>10.3</c:v>
                </c:pt>
                <c:pt idx="16">
                  <c:v>12.3</c:v>
                </c:pt>
                <c:pt idx="17">
                  <c:v>9.3000000000000007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Baltimore City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6.80190796992288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52.5</c:v>
                </c:pt>
                <c:pt idx="1">
                  <c:v>54.1</c:v>
                </c:pt>
                <c:pt idx="2">
                  <c:v>61.5</c:v>
                </c:pt>
                <c:pt idx="3">
                  <c:v>63.9</c:v>
                </c:pt>
                <c:pt idx="4">
                  <c:v>51.7</c:v>
                </c:pt>
                <c:pt idx="5">
                  <c:v>45.8</c:v>
                </c:pt>
                <c:pt idx="6">
                  <c:v>43</c:v>
                </c:pt>
                <c:pt idx="7">
                  <c:v>38.4</c:v>
                </c:pt>
                <c:pt idx="8">
                  <c:v>39.299999999999997</c:v>
                </c:pt>
                <c:pt idx="9">
                  <c:v>28.2</c:v>
                </c:pt>
                <c:pt idx="10">
                  <c:v>25.7</c:v>
                </c:pt>
                <c:pt idx="11">
                  <c:v>19.7</c:v>
                </c:pt>
                <c:pt idx="12">
                  <c:v>20.3</c:v>
                </c:pt>
                <c:pt idx="13">
                  <c:v>19.100000000000001</c:v>
                </c:pt>
                <c:pt idx="14">
                  <c:v>15.4</c:v>
                </c:pt>
                <c:pt idx="15">
                  <c:v>14.1</c:v>
                </c:pt>
                <c:pt idx="16">
                  <c:v>14.8</c:v>
                </c:pt>
                <c:pt idx="17">
                  <c:v>13.6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80960"/>
        <c:axId val="187882496"/>
      </c:lineChart>
      <c:catAx>
        <c:axId val="18788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882496"/>
        <c:crosses val="autoZero"/>
        <c:auto val="1"/>
        <c:lblAlgn val="ctr"/>
        <c:lblOffset val="100"/>
        <c:noMultiLvlLbl val="0"/>
      </c:catAx>
      <c:valAx>
        <c:axId val="187882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</a:t>
                </a:r>
                <a:r>
                  <a:rPr lang="en-US" sz="1200" baseline="0" dirty="0" smtClean="0"/>
                  <a:t> HIV/AIDS mortality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8.3168441593940504E-3"/>
              <c:y val="0.1176119821369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7880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852273008856602"/>
          <c:y val="3.1976312350661798E-2"/>
          <c:w val="0.59912434658786995"/>
          <c:h val="9.63739617140309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09987940697"/>
          <c:y val="1.6055977916553499E-2"/>
          <c:w val="0.82953458282503423"/>
          <c:h val="0.88312619133074099"/>
        </c:manualLayout>
      </c:layout>
      <c:lineChart>
        <c:grouping val="standard"/>
        <c:varyColors val="0"/>
        <c:ser>
          <c:idx val="0"/>
          <c:order val="0"/>
          <c:tx>
            <c:strRef>
              <c:f>Gender!$A$2</c:f>
              <c:strCache>
                <c:ptCount val="1"/>
                <c:pt idx="0">
                  <c:v>Female</c:v>
                </c:pt>
              </c:strCache>
            </c:strRef>
          </c:tx>
          <c:dLbls>
            <c:dLbl>
              <c:idx val="0"/>
              <c:layout>
                <c:manualLayout>
                  <c:x val="-1.5151515151515199E-3"/>
                  <c:y val="2.2988505747126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Gender!$B$1:$S$1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Gender!$B$2:$S$2</c:f>
              <c:numCache>
                <c:formatCode>General</c:formatCode>
                <c:ptCount val="18"/>
                <c:pt idx="0">
                  <c:v>27.8</c:v>
                </c:pt>
                <c:pt idx="1">
                  <c:v>29</c:v>
                </c:pt>
                <c:pt idx="2">
                  <c:v>27.4</c:v>
                </c:pt>
                <c:pt idx="3">
                  <c:v>27.7</c:v>
                </c:pt>
                <c:pt idx="4">
                  <c:v>25.3</c:v>
                </c:pt>
                <c:pt idx="5">
                  <c:v>20.2</c:v>
                </c:pt>
                <c:pt idx="6">
                  <c:v>18.8</c:v>
                </c:pt>
                <c:pt idx="7">
                  <c:v>18</c:v>
                </c:pt>
                <c:pt idx="8">
                  <c:v>17.399999999999999</c:v>
                </c:pt>
                <c:pt idx="9">
                  <c:v>17.600000000000001</c:v>
                </c:pt>
                <c:pt idx="10">
                  <c:v>11</c:v>
                </c:pt>
                <c:pt idx="11">
                  <c:v>11.9</c:v>
                </c:pt>
                <c:pt idx="12">
                  <c:v>9.3000000000000007</c:v>
                </c:pt>
                <c:pt idx="13">
                  <c:v>7.9</c:v>
                </c:pt>
                <c:pt idx="14">
                  <c:v>7.7</c:v>
                </c:pt>
                <c:pt idx="15">
                  <c:v>7.4</c:v>
                </c:pt>
                <c:pt idx="16">
                  <c:v>6.3</c:v>
                </c:pt>
                <c:pt idx="17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Gender!$A$3</c:f>
              <c:strCache>
                <c:ptCount val="1"/>
                <c:pt idx="0">
                  <c:v>Male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1.6334121529722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Gender!$B$1:$S$1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Gender!$B$3:$S$3</c:f>
              <c:numCache>
                <c:formatCode>General</c:formatCode>
                <c:ptCount val="18"/>
                <c:pt idx="0" formatCode="0.0">
                  <c:v>61</c:v>
                </c:pt>
                <c:pt idx="1">
                  <c:v>56.9</c:v>
                </c:pt>
                <c:pt idx="2">
                  <c:v>49.7</c:v>
                </c:pt>
                <c:pt idx="3">
                  <c:v>53.6</c:v>
                </c:pt>
                <c:pt idx="4">
                  <c:v>51</c:v>
                </c:pt>
                <c:pt idx="5">
                  <c:v>49.4</c:v>
                </c:pt>
                <c:pt idx="6">
                  <c:v>39.9</c:v>
                </c:pt>
                <c:pt idx="7">
                  <c:v>38.200000000000003</c:v>
                </c:pt>
                <c:pt idx="8">
                  <c:v>31.9</c:v>
                </c:pt>
                <c:pt idx="9">
                  <c:v>32.9</c:v>
                </c:pt>
                <c:pt idx="10">
                  <c:v>28.2</c:v>
                </c:pt>
                <c:pt idx="11">
                  <c:v>26.2</c:v>
                </c:pt>
                <c:pt idx="12">
                  <c:v>17.3</c:v>
                </c:pt>
                <c:pt idx="13">
                  <c:v>18.100000000000001</c:v>
                </c:pt>
                <c:pt idx="14">
                  <c:v>15.4</c:v>
                </c:pt>
                <c:pt idx="15">
                  <c:v>16</c:v>
                </c:pt>
                <c:pt idx="16">
                  <c:v>14</c:v>
                </c:pt>
                <c:pt idx="17">
                  <c:v>11.2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41152"/>
        <c:axId val="188293504"/>
      </c:lineChart>
      <c:catAx>
        <c:axId val="18784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8293504"/>
        <c:crosses val="autoZero"/>
        <c:auto val="1"/>
        <c:lblAlgn val="ctr"/>
        <c:lblOffset val="100"/>
        <c:noMultiLvlLbl val="0"/>
      </c:catAx>
      <c:valAx>
        <c:axId val="188293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</a:t>
                </a:r>
                <a:r>
                  <a:rPr lang="en-US" sz="1200" baseline="0" dirty="0" smtClean="0"/>
                  <a:t> HIV mortality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9.8484848484848495E-3"/>
              <c:y val="0.13755950764775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78411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35690615893096E-2"/>
          <c:y val="3.6997604053235003E-2"/>
          <c:w val="0.89343979658792605"/>
          <c:h val="0.89966958885786996"/>
        </c:manualLayout>
      </c:layout>
      <c:lineChart>
        <c:grouping val="standard"/>
        <c:varyColors val="0"/>
        <c:ser>
          <c:idx val="0"/>
          <c:order val="0"/>
          <c:tx>
            <c:strRef>
              <c:f>Age!$A$2</c:f>
              <c:strCache>
                <c:ptCount val="1"/>
                <c:pt idx="0">
                  <c:v>25-34</c:v>
                </c:pt>
              </c:strCache>
            </c:strRef>
          </c:tx>
          <c:dLbls>
            <c:dLbl>
              <c:idx val="0"/>
              <c:layout>
                <c:manualLayout>
                  <c:x val="-2.3529411764705865E-2"/>
                  <c:y val="-3.7076653004522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Age!$B$1:$S$1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Age!$B$2:$S$2</c:f>
              <c:numCache>
                <c:formatCode>0.0</c:formatCode>
                <c:ptCount val="18"/>
                <c:pt idx="0">
                  <c:v>29.7</c:v>
                </c:pt>
                <c:pt idx="1">
                  <c:v>28.5</c:v>
                </c:pt>
                <c:pt idx="2">
                  <c:v>19.3</c:v>
                </c:pt>
                <c:pt idx="3">
                  <c:v>16.600000000000001</c:v>
                </c:pt>
                <c:pt idx="4">
                  <c:v>12.8</c:v>
                </c:pt>
                <c:pt idx="5">
                  <c:v>11.1</c:v>
                </c:pt>
                <c:pt idx="6">
                  <c:v>10.199999999999999</c:v>
                </c:pt>
                <c:pt idx="7">
                  <c:v>8.57</c:v>
                </c:pt>
                <c:pt idx="8">
                  <c:v>9.48</c:v>
                </c:pt>
                <c:pt idx="9">
                  <c:v>7.39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Age!$A$3</c:f>
              <c:strCache>
                <c:ptCount val="1"/>
                <c:pt idx="0">
                  <c:v>35-44</c:v>
                </c:pt>
              </c:strCache>
            </c:strRef>
          </c:tx>
          <c:dLbls>
            <c:dLbl>
              <c:idx val="0"/>
              <c:layout>
                <c:manualLayout>
                  <c:x val="-4.3859644073808097E-3"/>
                  <c:y val="-3.7393154528998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88235294117647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Age!$B$1:$S$1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Age!$B$3:$S$3</c:f>
              <c:numCache>
                <c:formatCode>0.0</c:formatCode>
                <c:ptCount val="18"/>
                <c:pt idx="0">
                  <c:v>89.4</c:v>
                </c:pt>
                <c:pt idx="1">
                  <c:v>90.7</c:v>
                </c:pt>
                <c:pt idx="2">
                  <c:v>88.8</c:v>
                </c:pt>
                <c:pt idx="3">
                  <c:v>82.2</c:v>
                </c:pt>
                <c:pt idx="4">
                  <c:v>70.2</c:v>
                </c:pt>
                <c:pt idx="5">
                  <c:v>64.400000000000006</c:v>
                </c:pt>
                <c:pt idx="6">
                  <c:v>55.5</c:v>
                </c:pt>
                <c:pt idx="7">
                  <c:v>49.2</c:v>
                </c:pt>
                <c:pt idx="8">
                  <c:v>44.3</c:v>
                </c:pt>
                <c:pt idx="9">
                  <c:v>37.6</c:v>
                </c:pt>
                <c:pt idx="10">
                  <c:v>23</c:v>
                </c:pt>
                <c:pt idx="11">
                  <c:v>30</c:v>
                </c:pt>
                <c:pt idx="12">
                  <c:v>13.1</c:v>
                </c:pt>
                <c:pt idx="13">
                  <c:v>15.9</c:v>
                </c:pt>
                <c:pt idx="14">
                  <c:v>11.4</c:v>
                </c:pt>
                <c:pt idx="15">
                  <c:v>11.3</c:v>
                </c:pt>
                <c:pt idx="16">
                  <c:v>9.76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Age!$A$4</c:f>
              <c:strCache>
                <c:ptCount val="1"/>
                <c:pt idx="0">
                  <c:v>45-54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1.996435161781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Age!$B$1:$S$1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Age!$B$4:$S$4</c:f>
              <c:numCache>
                <c:formatCode>0.0</c:formatCode>
                <c:ptCount val="18"/>
                <c:pt idx="0">
                  <c:v>128.4</c:v>
                </c:pt>
                <c:pt idx="1">
                  <c:v>118.9</c:v>
                </c:pt>
                <c:pt idx="2">
                  <c:v>105.3</c:v>
                </c:pt>
                <c:pt idx="3">
                  <c:v>121.5</c:v>
                </c:pt>
                <c:pt idx="4">
                  <c:v>121.6</c:v>
                </c:pt>
                <c:pt idx="5">
                  <c:v>104.4</c:v>
                </c:pt>
                <c:pt idx="6">
                  <c:v>86.4</c:v>
                </c:pt>
                <c:pt idx="7">
                  <c:v>81.599999999999994</c:v>
                </c:pt>
                <c:pt idx="8">
                  <c:v>65.900000000000006</c:v>
                </c:pt>
                <c:pt idx="9">
                  <c:v>63.3</c:v>
                </c:pt>
                <c:pt idx="10">
                  <c:v>59.8</c:v>
                </c:pt>
                <c:pt idx="11">
                  <c:v>42.4</c:v>
                </c:pt>
                <c:pt idx="12">
                  <c:v>35.700000000000003</c:v>
                </c:pt>
                <c:pt idx="13">
                  <c:v>35.9</c:v>
                </c:pt>
                <c:pt idx="14">
                  <c:v>31.5</c:v>
                </c:pt>
                <c:pt idx="15">
                  <c:v>28.2</c:v>
                </c:pt>
                <c:pt idx="16">
                  <c:v>21.2</c:v>
                </c:pt>
                <c:pt idx="17">
                  <c:v>14.4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Age!$A$5</c:f>
              <c:strCache>
                <c:ptCount val="1"/>
                <c:pt idx="0">
                  <c:v>55-64</c:v>
                </c:pt>
              </c:strCache>
            </c:strRef>
          </c:tx>
          <c:dLbls>
            <c:dLbl>
              <c:idx val="0"/>
              <c:layout>
                <c:manualLayout>
                  <c:x val="-3.4330863053882971E-2"/>
                  <c:y val="-3.8344355646621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3.1372552542288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Age!$B$1:$S$1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Age!$B$5:$S$5</c:f>
              <c:numCache>
                <c:formatCode>0.0</c:formatCode>
                <c:ptCount val="18"/>
                <c:pt idx="0">
                  <c:v>50.8</c:v>
                </c:pt>
                <c:pt idx="1">
                  <c:v>57</c:v>
                </c:pt>
                <c:pt idx="2">
                  <c:v>47.4</c:v>
                </c:pt>
                <c:pt idx="3">
                  <c:v>61.2</c:v>
                </c:pt>
                <c:pt idx="4">
                  <c:v>58.9</c:v>
                </c:pt>
                <c:pt idx="5">
                  <c:v>70</c:v>
                </c:pt>
                <c:pt idx="6">
                  <c:v>49.3</c:v>
                </c:pt>
                <c:pt idx="7">
                  <c:v>53.2</c:v>
                </c:pt>
                <c:pt idx="8">
                  <c:v>53.8</c:v>
                </c:pt>
                <c:pt idx="9">
                  <c:v>71.599999999999994</c:v>
                </c:pt>
                <c:pt idx="10">
                  <c:v>52.4</c:v>
                </c:pt>
                <c:pt idx="11">
                  <c:v>53.1</c:v>
                </c:pt>
                <c:pt idx="12">
                  <c:v>36.200000000000003</c:v>
                </c:pt>
                <c:pt idx="13">
                  <c:v>34.6</c:v>
                </c:pt>
                <c:pt idx="14">
                  <c:v>31.5</c:v>
                </c:pt>
                <c:pt idx="15">
                  <c:v>30.5</c:v>
                </c:pt>
                <c:pt idx="16">
                  <c:v>31.4</c:v>
                </c:pt>
                <c:pt idx="17">
                  <c:v>23.1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Age!$A$6</c:f>
              <c:strCache>
                <c:ptCount val="1"/>
                <c:pt idx="0">
                  <c:v>65-74</c:v>
                </c:pt>
              </c:strCache>
            </c:strRef>
          </c:tx>
          <c:dLbls>
            <c:dLbl>
              <c:idx val="0"/>
              <c:layout>
                <c:manualLayout>
                  <c:x val="-3.5294117647058823E-2"/>
                  <c:y val="3.992870323563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Age!$B$1:$S$1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Age!$B$6:$S$6</c:f>
              <c:numCache>
                <c:formatCode>General</c:formatCode>
                <c:ptCount val="18"/>
                <c:pt idx="0" formatCode="0.0">
                  <c:v>21.18</c:v>
                </c:pt>
                <c:pt idx="2" formatCode="0.0">
                  <c:v>22.3</c:v>
                </c:pt>
                <c:pt idx="3" formatCode="0.0">
                  <c:v>17.97</c:v>
                </c:pt>
                <c:pt idx="4" formatCode="0.0">
                  <c:v>22.01</c:v>
                </c:pt>
                <c:pt idx="6" formatCode="0.0">
                  <c:v>16.36</c:v>
                </c:pt>
                <c:pt idx="7" formatCode="0.0">
                  <c:v>21.39</c:v>
                </c:pt>
                <c:pt idx="8" formatCode="0.0">
                  <c:v>15.63</c:v>
                </c:pt>
                <c:pt idx="9" formatCode="0.0">
                  <c:v>29.2</c:v>
                </c:pt>
                <c:pt idx="10" formatCode="0.0">
                  <c:v>19.96</c:v>
                </c:pt>
                <c:pt idx="11" formatCode="0.0">
                  <c:v>21.82</c:v>
                </c:pt>
                <c:pt idx="12" formatCode="0.0">
                  <c:v>20.95</c:v>
                </c:pt>
                <c:pt idx="13" formatCode="0.0">
                  <c:v>15.86</c:v>
                </c:pt>
                <c:pt idx="14" formatCode="0.0">
                  <c:v>15.42</c:v>
                </c:pt>
                <c:pt idx="15" formatCode="0.0">
                  <c:v>25.5</c:v>
                </c:pt>
                <c:pt idx="16" formatCode="0.0">
                  <c:v>19.57</c:v>
                </c:pt>
                <c:pt idx="17" formatCode="0.0">
                  <c:v>15.78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106304"/>
        <c:axId val="193107840"/>
      </c:lineChart>
      <c:catAx>
        <c:axId val="19310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3107840"/>
        <c:crosses val="autoZero"/>
        <c:auto val="1"/>
        <c:lblAlgn val="ctr"/>
        <c:lblOffset val="100"/>
        <c:noMultiLvlLbl val="0"/>
      </c:catAx>
      <c:valAx>
        <c:axId val="19310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HIV/AIDS mortality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07282692604601E-2"/>
              <c:y val="0.19675283975497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31063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3112607912006E-2"/>
          <c:y val="8.8706323818897703E-2"/>
          <c:w val="0.91984062233184705"/>
          <c:h val="0.84954437335958"/>
        </c:manualLayout>
      </c:layout>
      <c:lineChart>
        <c:grouping val="standard"/>
        <c:varyColors val="0"/>
        <c:ser>
          <c:idx val="2"/>
          <c:order val="0"/>
          <c:tx>
            <c:strRef>
              <c:f>Race!$A$4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2.8614457831325286E-2"/>
                  <c:y val="-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0" i="0" u="none" strike="noStrike" kern="1200" baseline="0">
                    <a:solidFill>
                      <a:srgbClr val="41404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Race!$B$1:$Q$1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Race!$B$4:$Q$4</c:f>
              <c:numCache>
                <c:formatCode>General</c:formatCode>
                <c:ptCount val="16"/>
                <c:pt idx="0">
                  <c:v>37.700000000000003</c:v>
                </c:pt>
                <c:pt idx="1">
                  <c:v>37.9</c:v>
                </c:pt>
                <c:pt idx="2">
                  <c:v>36.9</c:v>
                </c:pt>
                <c:pt idx="3">
                  <c:v>35.1</c:v>
                </c:pt>
                <c:pt idx="4">
                  <c:v>32.299999999999997</c:v>
                </c:pt>
                <c:pt idx="5">
                  <c:v>29.9</c:v>
                </c:pt>
                <c:pt idx="6">
                  <c:v>24.2</c:v>
                </c:pt>
                <c:pt idx="7">
                  <c:v>24.7</c:v>
                </c:pt>
                <c:pt idx="8">
                  <c:v>22.7</c:v>
                </c:pt>
                <c:pt idx="9">
                  <c:v>23.2</c:v>
                </c:pt>
                <c:pt idx="10">
                  <c:v>16.899999999999999</c:v>
                </c:pt>
                <c:pt idx="11">
                  <c:v>16.100000000000001</c:v>
                </c:pt>
                <c:pt idx="12">
                  <c:v>10.6</c:v>
                </c:pt>
                <c:pt idx="13">
                  <c:v>12</c:v>
                </c:pt>
                <c:pt idx="14">
                  <c:v>8.9</c:v>
                </c:pt>
                <c:pt idx="15">
                  <c:v>8.1999999999999993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Race!$A$2</c:f>
              <c:strCache>
                <c:ptCount val="1"/>
                <c:pt idx="0">
                  <c:v>Non-Hispanic Black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1.9578313253012035E-2"/>
                  <c:y val="-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0" i="0" u="none" strike="noStrike" kern="1200" baseline="0">
                    <a:solidFill>
                      <a:srgbClr val="41404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Race!$B$1:$Q$1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Race!$B$2:$Q$2</c:f>
              <c:numCache>
                <c:formatCode>General</c:formatCode>
                <c:ptCount val="16"/>
                <c:pt idx="0">
                  <c:v>55.6</c:v>
                </c:pt>
                <c:pt idx="1">
                  <c:v>47.4</c:v>
                </c:pt>
                <c:pt idx="2">
                  <c:v>43.9</c:v>
                </c:pt>
                <c:pt idx="3">
                  <c:v>51</c:v>
                </c:pt>
                <c:pt idx="4">
                  <c:v>51.1</c:v>
                </c:pt>
                <c:pt idx="5">
                  <c:v>44</c:v>
                </c:pt>
                <c:pt idx="6">
                  <c:v>41.4</c:v>
                </c:pt>
                <c:pt idx="7">
                  <c:v>39.6</c:v>
                </c:pt>
                <c:pt idx="8">
                  <c:v>34.1</c:v>
                </c:pt>
                <c:pt idx="9">
                  <c:v>34.5</c:v>
                </c:pt>
                <c:pt idx="10">
                  <c:v>27.9</c:v>
                </c:pt>
                <c:pt idx="11">
                  <c:v>26.3</c:v>
                </c:pt>
                <c:pt idx="12">
                  <c:v>20.399999999999999</c:v>
                </c:pt>
                <c:pt idx="13">
                  <c:v>16.5</c:v>
                </c:pt>
                <c:pt idx="14">
                  <c:v>17.899999999999999</c:v>
                </c:pt>
                <c:pt idx="15">
                  <c:v>16.899999999999999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Race!$A$3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2.8614457831325286E-2"/>
                  <c:y val="-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301204819276553E-3"/>
                  <c:y val="-2.08333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Race!$B$1:$Q$1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Race!$B$3:$Q$3</c:f>
              <c:numCache>
                <c:formatCode>General</c:formatCode>
                <c:ptCount val="16"/>
                <c:pt idx="0">
                  <c:v>25.6</c:v>
                </c:pt>
                <c:pt idx="1">
                  <c:v>29.6</c:v>
                </c:pt>
                <c:pt idx="2">
                  <c:v>26.6</c:v>
                </c:pt>
                <c:pt idx="3">
                  <c:v>28</c:v>
                </c:pt>
                <c:pt idx="4">
                  <c:v>24.4</c:v>
                </c:pt>
                <c:pt idx="5">
                  <c:v>26.3</c:v>
                </c:pt>
                <c:pt idx="6">
                  <c:v>17.899999999999999</c:v>
                </c:pt>
                <c:pt idx="7">
                  <c:v>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053056"/>
        <c:axId val="219075328"/>
      </c:lineChart>
      <c:catAx>
        <c:axId val="21905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9075328"/>
        <c:crosses val="autoZero"/>
        <c:auto val="1"/>
        <c:lblAlgn val="ctr"/>
        <c:lblOffset val="100"/>
        <c:noMultiLvlLbl val="0"/>
      </c:catAx>
      <c:valAx>
        <c:axId val="219075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HIV/AIDS mortality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"/>
              <c:y val="0.1126041666666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90530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12982970151999"/>
          <c:y val="1.52663396583624E-2"/>
          <c:w val="0.86328877494964296"/>
          <c:h val="0.89319851595885158"/>
        </c:manualLayout>
      </c:layout>
      <c:lineChart>
        <c:grouping val="standard"/>
        <c:varyColors val="0"/>
        <c:ser>
          <c:idx val="0"/>
          <c:order val="0"/>
          <c:tx>
            <c:strRef>
              <c:f>'Bronx V NYC'!$B$2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3783783783783786E-2"/>
                  <c:y val="-2.525638210877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3.225806451612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NYC'!$A$3:$A$19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'Bronx V NYC'!$B$3:$B$19</c:f>
              <c:numCache>
                <c:formatCode>0.0</c:formatCode>
                <c:ptCount val="17"/>
                <c:pt idx="0">
                  <c:v>99.693587662338388</c:v>
                </c:pt>
                <c:pt idx="1">
                  <c:v>87.288713631035378</c:v>
                </c:pt>
                <c:pt idx="2">
                  <c:v>78.962342230498962</c:v>
                </c:pt>
                <c:pt idx="3">
                  <c:v>73.624945864010783</c:v>
                </c:pt>
                <c:pt idx="4">
                  <c:v>69.98136782113157</c:v>
                </c:pt>
                <c:pt idx="5">
                  <c:v>65.900000000000006</c:v>
                </c:pt>
                <c:pt idx="6">
                  <c:v>67.400000000000006</c:v>
                </c:pt>
                <c:pt idx="7">
                  <c:v>65.2</c:v>
                </c:pt>
                <c:pt idx="8">
                  <c:v>53.6</c:v>
                </c:pt>
                <c:pt idx="9">
                  <c:v>47.6</c:v>
                </c:pt>
                <c:pt idx="10">
                  <c:v>45.2</c:v>
                </c:pt>
                <c:pt idx="11">
                  <c:v>40.299999999999997</c:v>
                </c:pt>
                <c:pt idx="12">
                  <c:v>39.799999999999997</c:v>
                </c:pt>
                <c:pt idx="13">
                  <c:v>35.535465924895689</c:v>
                </c:pt>
                <c:pt idx="14">
                  <c:v>34.364261168384886</c:v>
                </c:pt>
                <c:pt idx="15">
                  <c:v>35.792458804256555</c:v>
                </c:pt>
                <c:pt idx="16">
                  <c:v>31.8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'Bronx V NYC'!$C$2</c:f>
              <c:strCache>
                <c:ptCount val="1"/>
                <c:pt idx="0">
                  <c:v>NYC Excluding Bronx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3783783783783786E-2"/>
                  <c:y val="-3.0307658530532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9.0497737556561094E-3"/>
                  <c:y val="2.9569892473118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NYC'!$A$3:$A$19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'Bronx V NYC'!$C$3:$C$19</c:f>
              <c:numCache>
                <c:formatCode>0.0</c:formatCode>
                <c:ptCount val="17"/>
                <c:pt idx="0">
                  <c:v>64.247630331753555</c:v>
                </c:pt>
                <c:pt idx="1">
                  <c:v>57.879911045218684</c:v>
                </c:pt>
                <c:pt idx="2">
                  <c:v>51.601948914808794</c:v>
                </c:pt>
                <c:pt idx="3">
                  <c:v>46.777272059903098</c:v>
                </c:pt>
                <c:pt idx="4">
                  <c:v>49.087458023069061</c:v>
                </c:pt>
                <c:pt idx="5">
                  <c:v>47.616279069767444</c:v>
                </c:pt>
                <c:pt idx="6">
                  <c:v>47.595667870036102</c:v>
                </c:pt>
                <c:pt idx="7">
                  <c:v>48.476573728082784</c:v>
                </c:pt>
                <c:pt idx="8">
                  <c:v>42.416011436740526</c:v>
                </c:pt>
                <c:pt idx="9">
                  <c:v>40.77013521457966</c:v>
                </c:pt>
                <c:pt idx="10">
                  <c:v>40.060984463481923</c:v>
                </c:pt>
                <c:pt idx="11">
                  <c:v>36.59378596087457</c:v>
                </c:pt>
                <c:pt idx="12">
                  <c:v>33.119383825417202</c:v>
                </c:pt>
                <c:pt idx="13">
                  <c:v>31.802070041117254</c:v>
                </c:pt>
                <c:pt idx="14">
                  <c:v>28.325753268902783</c:v>
                </c:pt>
                <c:pt idx="15">
                  <c:v>24.402666540802258</c:v>
                </c:pt>
                <c:pt idx="16">
                  <c:v>23.445122312920635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45696"/>
        <c:axId val="223647232"/>
      </c:lineChart>
      <c:catAx>
        <c:axId val="22364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223647232"/>
        <c:crosses val="autoZero"/>
        <c:auto val="1"/>
        <c:lblAlgn val="ctr"/>
        <c:lblOffset val="100"/>
        <c:noMultiLvlLbl val="0"/>
      </c:catAx>
      <c:valAx>
        <c:axId val="223647232"/>
        <c:scaling>
          <c:orientation val="minMax"/>
          <c:max val="1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Rate of HIV diagnoses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7.4301409998168803E-3"/>
              <c:y val="0.21760160020319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23645696"/>
        <c:crosses val="autoZero"/>
        <c:crossBetween val="between"/>
        <c:majorUnit val="20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MSM</c:v>
                </c:pt>
                <c:pt idx="1">
                  <c:v>IDU</c:v>
                </c:pt>
                <c:pt idx="2">
                  <c:v>MSM-IDU</c:v>
                </c:pt>
                <c:pt idx="3">
                  <c:v>Heterosexual</c:v>
                </c:pt>
                <c:pt idx="5">
                  <c:v>IDU</c:v>
                </c:pt>
                <c:pt idx="6">
                  <c:v>Heterosexual</c:v>
                </c:pt>
              </c:strCache>
            </c:strRef>
          </c:cat>
          <c:val>
            <c:numRef>
              <c:f>Sheet1!$B$3:$B$9</c:f>
              <c:numCache>
                <c:formatCode>0.0</c:formatCode>
                <c:ptCount val="7"/>
                <c:pt idx="0">
                  <c:v>7.950705625124229</c:v>
                </c:pt>
                <c:pt idx="1">
                  <c:v>30.745580322828591</c:v>
                </c:pt>
                <c:pt idx="2">
                  <c:v>21.170610211706105</c:v>
                </c:pt>
                <c:pt idx="3">
                  <c:v>11.360408974723089</c:v>
                </c:pt>
                <c:pt idx="5">
                  <c:v>26.322580645161292</c:v>
                </c:pt>
                <c:pt idx="6">
                  <c:v>8.7697526267891117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9952256"/>
        <c:axId val="219953792"/>
      </c:barChart>
      <c:catAx>
        <c:axId val="21995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9953792"/>
        <c:crosses val="autoZero"/>
        <c:auto val="1"/>
        <c:lblAlgn val="ctr"/>
        <c:lblOffset val="100"/>
        <c:noMultiLvlLbl val="0"/>
      </c:catAx>
      <c:valAx>
        <c:axId val="219953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Estimated deaths among people with HIV/AIDS per 1,000 PLWHA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2522524519625144E-3"/>
              <c:y val="0.112590465126285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9952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76387998695499E-2"/>
          <c:y val="9.1094953781320695E-2"/>
          <c:w val="0.85234492690480101"/>
          <c:h val="0.84404640949032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'PLWHIV v Diag'!$B$1</c:f>
              <c:strCache>
                <c:ptCount val="1"/>
                <c:pt idx="0">
                  <c:v>People Living with HIV/AIDS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'PLWHIV v Diag'!$A$2:$A$18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'PLWHIV v Diag'!$B$2:$B$18</c:f>
              <c:numCache>
                <c:formatCode>0.00</c:formatCode>
                <c:ptCount val="17"/>
                <c:pt idx="0">
                  <c:v>1.3819537658463834</c:v>
                </c:pt>
                <c:pt idx="1">
                  <c:v>1.4581602373887239</c:v>
                </c:pt>
                <c:pt idx="2">
                  <c:v>1.5078286558345642</c:v>
                </c:pt>
                <c:pt idx="3">
                  <c:v>1.5447387785136129</c:v>
                </c:pt>
                <c:pt idx="4">
                  <c:v>1.583882783882784</c:v>
                </c:pt>
                <c:pt idx="5">
                  <c:v>1.6365999999999998</c:v>
                </c:pt>
                <c:pt idx="6">
                  <c:v>1.6618000000000002</c:v>
                </c:pt>
                <c:pt idx="7">
                  <c:v>1.6802999999999999</c:v>
                </c:pt>
                <c:pt idx="8">
                  <c:v>1.8064</c:v>
                </c:pt>
                <c:pt idx="9">
                  <c:v>1.8217999999999999</c:v>
                </c:pt>
                <c:pt idx="10">
                  <c:v>1.8483000000000001</c:v>
                </c:pt>
                <c:pt idx="11">
                  <c:v>1.8905000000000001</c:v>
                </c:pt>
                <c:pt idx="12">
                  <c:v>1.9277</c:v>
                </c:pt>
                <c:pt idx="13">
                  <c:v>1.9714186369958273</c:v>
                </c:pt>
                <c:pt idx="14">
                  <c:v>1.9992439862542954</c:v>
                </c:pt>
                <c:pt idx="15">
                  <c:v>2.051389711044727</c:v>
                </c:pt>
                <c:pt idx="16">
                  <c:v>2.0880266299048449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4562176"/>
        <c:axId val="224621312"/>
      </c:barChart>
      <c:lineChart>
        <c:grouping val="standard"/>
        <c:varyColors val="0"/>
        <c:ser>
          <c:idx val="1"/>
          <c:order val="1"/>
          <c:tx>
            <c:strRef>
              <c:f>'PLWHIV v Diag'!$C$1</c:f>
              <c:strCache>
                <c:ptCount val="1"/>
                <c:pt idx="0">
                  <c:v>HIV Diagnosis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3.1984002961668305E-2"/>
                  <c:y val="5.177992471932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5320669011320743E-2"/>
                  <c:y val="-5.177992471932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'PLWHIV v Diag'!$A$2:$A$18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'PLWHIV v Diag'!$C$2:$C$18</c:f>
              <c:numCache>
                <c:formatCode>0</c:formatCode>
                <c:ptCount val="17"/>
                <c:pt idx="0">
                  <c:v>99.7</c:v>
                </c:pt>
                <c:pt idx="1">
                  <c:v>87.3</c:v>
                </c:pt>
                <c:pt idx="2">
                  <c:v>79</c:v>
                </c:pt>
                <c:pt idx="3">
                  <c:v>73.599999999999994</c:v>
                </c:pt>
                <c:pt idx="4">
                  <c:v>70</c:v>
                </c:pt>
                <c:pt idx="5">
                  <c:v>65.900000000000006</c:v>
                </c:pt>
                <c:pt idx="6">
                  <c:v>67.400000000000006</c:v>
                </c:pt>
                <c:pt idx="7">
                  <c:v>65.2</c:v>
                </c:pt>
                <c:pt idx="8">
                  <c:v>53.6</c:v>
                </c:pt>
                <c:pt idx="9">
                  <c:v>47.6</c:v>
                </c:pt>
                <c:pt idx="10">
                  <c:v>45.2</c:v>
                </c:pt>
                <c:pt idx="11">
                  <c:v>40.299999999999997</c:v>
                </c:pt>
                <c:pt idx="12">
                  <c:v>39.799999999999997</c:v>
                </c:pt>
                <c:pt idx="13" formatCode="0.0">
                  <c:v>35.5</c:v>
                </c:pt>
                <c:pt idx="14" formatCode="0.0">
                  <c:v>34.4</c:v>
                </c:pt>
                <c:pt idx="15" formatCode="General">
                  <c:v>35.799999999999997</c:v>
                </c:pt>
                <c:pt idx="16" formatCode="General">
                  <c:v>31.8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'PLWHIV v Diag'!$D$1</c:f>
              <c:strCache>
                <c:ptCount val="1"/>
                <c:pt idx="0">
                  <c:v>AIDS Diagnosis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1.5992001480834152E-2"/>
                  <c:y val="-3.8834943539496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6653335801390256E-2"/>
                  <c:y val="4.142393977546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'PLWHIV v Diag'!$A$2:$A$18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'PLWHIV v Diag'!$D$2:$D$18</c:f>
              <c:numCache>
                <c:formatCode>0.0</c:formatCode>
                <c:ptCount val="17"/>
                <c:pt idx="0">
                  <c:v>107.2</c:v>
                </c:pt>
                <c:pt idx="1">
                  <c:v>79.400000000000006</c:v>
                </c:pt>
                <c:pt idx="2">
                  <c:v>92.8</c:v>
                </c:pt>
                <c:pt idx="3">
                  <c:v>77.400000000000006</c:v>
                </c:pt>
                <c:pt idx="4">
                  <c:v>76.8</c:v>
                </c:pt>
                <c:pt idx="5" formatCode="General">
                  <c:v>66.900000000000006</c:v>
                </c:pt>
                <c:pt idx="6" formatCode="General">
                  <c:v>63.4</c:v>
                </c:pt>
                <c:pt idx="7" formatCode="General">
                  <c:v>62.6</c:v>
                </c:pt>
                <c:pt idx="8" formatCode="General">
                  <c:v>53.9</c:v>
                </c:pt>
                <c:pt idx="9" formatCode="General">
                  <c:v>44.6</c:v>
                </c:pt>
                <c:pt idx="10" formatCode="General">
                  <c:v>40.799999999999997</c:v>
                </c:pt>
                <c:pt idx="11" formatCode="General">
                  <c:v>34.1</c:v>
                </c:pt>
                <c:pt idx="12" formatCode="General">
                  <c:v>28.1</c:v>
                </c:pt>
                <c:pt idx="13">
                  <c:v>24.2</c:v>
                </c:pt>
                <c:pt idx="14">
                  <c:v>19.899999999999999</c:v>
                </c:pt>
                <c:pt idx="15" formatCode="General">
                  <c:v>22.4</c:v>
                </c:pt>
                <c:pt idx="16" formatCode="General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641792"/>
        <c:axId val="224623232"/>
      </c:lineChart>
      <c:catAx>
        <c:axId val="22456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621312"/>
        <c:crosses val="autoZero"/>
        <c:auto val="1"/>
        <c:lblAlgn val="ctr"/>
        <c:lblOffset val="100"/>
        <c:noMultiLvlLbl val="0"/>
      </c:catAx>
      <c:valAx>
        <c:axId val="224621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Percent </a:t>
                </a:r>
                <a:r>
                  <a:rPr lang="en-US" sz="1200" baseline="0" dirty="0"/>
                  <a:t>of People Living with </a:t>
                </a:r>
                <a:r>
                  <a:rPr lang="en-US" sz="1200" baseline="0" dirty="0" smtClean="0"/>
                  <a:t>HIV and AIDS 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3.7181403442939406E-3"/>
              <c:y val="0.1626845730072475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24562176"/>
        <c:crosses val="autoZero"/>
        <c:crossBetween val="between"/>
      </c:valAx>
      <c:valAx>
        <c:axId val="2246232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Rate</a:t>
                </a:r>
                <a:r>
                  <a:rPr lang="en-US" sz="1200" baseline="0" dirty="0"/>
                  <a:t> of HIV and AIDS </a:t>
                </a:r>
                <a:r>
                  <a:rPr lang="en-US" sz="1200" baseline="0" dirty="0" smtClean="0"/>
                  <a:t>diagnoses </a:t>
                </a:r>
                <a:r>
                  <a:rPr lang="en-US" sz="1200" baseline="0" dirty="0"/>
                  <a:t>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96448443004464746"/>
              <c:y val="0.1853576565792306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224641792"/>
        <c:crosses val="max"/>
        <c:crossBetween val="between"/>
        <c:majorUnit val="20"/>
      </c:valAx>
      <c:catAx>
        <c:axId val="224641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4623232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49698517415053E-2"/>
          <c:y val="2.74408298223307E-2"/>
          <c:w val="0.93299354472582818"/>
          <c:h val="0.67847725859734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18-24</c:v>
                </c:pt>
                <c:pt idx="7">
                  <c:v>25-44</c:v>
                </c:pt>
                <c:pt idx="8">
                  <c:v>45-64</c:v>
                </c:pt>
                <c:pt idx="9">
                  <c:v>65+</c:v>
                </c:pt>
                <c:pt idx="11">
                  <c:v>Male</c:v>
                </c:pt>
                <c:pt idx="12">
                  <c:v>Female</c:v>
                </c:pt>
                <c:pt idx="14">
                  <c:v>Married/coupled</c:v>
                </c:pt>
                <c:pt idx="15">
                  <c:v>Divorced/widowed/separated*</c:v>
                </c:pt>
                <c:pt idx="16">
                  <c:v>Never married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78.7</c:v>
                </c:pt>
                <c:pt idx="1">
                  <c:v>64.2</c:v>
                </c:pt>
                <c:pt idx="2">
                  <c:v>71.8</c:v>
                </c:pt>
                <c:pt idx="3">
                  <c:v>58.2</c:v>
                </c:pt>
                <c:pt idx="4">
                  <c:v>52.099999999999994</c:v>
                </c:pt>
                <c:pt idx="6">
                  <c:v>63.9</c:v>
                </c:pt>
                <c:pt idx="7">
                  <c:v>89.6</c:v>
                </c:pt>
                <c:pt idx="8" formatCode="0.0">
                  <c:v>83.699999999999989</c:v>
                </c:pt>
                <c:pt idx="9">
                  <c:v>55.7</c:v>
                </c:pt>
                <c:pt idx="11">
                  <c:v>74.5</c:v>
                </c:pt>
                <c:pt idx="12">
                  <c:v>82.5</c:v>
                </c:pt>
                <c:pt idx="14">
                  <c:v>78.3</c:v>
                </c:pt>
                <c:pt idx="15">
                  <c:v>85.199999999999989</c:v>
                </c:pt>
                <c:pt idx="16">
                  <c:v>79.099999999999994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8456448"/>
        <c:axId val="218457984"/>
      </c:barChart>
      <c:catAx>
        <c:axId val="21845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100"/>
            </a:pPr>
            <a:endParaRPr lang="en-US"/>
          </a:p>
        </c:txPr>
        <c:crossAx val="218457984"/>
        <c:crosses val="autoZero"/>
        <c:auto val="1"/>
        <c:lblAlgn val="ctr"/>
        <c:lblOffset val="100"/>
        <c:noMultiLvlLbl val="0"/>
      </c:catAx>
      <c:valAx>
        <c:axId val="218457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percent</a:t>
                </a:r>
                <a:r>
                  <a:rPr lang="en-US" sz="1200" baseline="0" dirty="0" smtClean="0"/>
                  <a:t> reporting ever getting HIV/AIDS test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3.7725225225225226E-3"/>
              <c:y val="8.685947276628610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8456448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63212030928574E-2"/>
          <c:y val="2.74408298223307E-2"/>
          <c:w val="0.91384940058168407"/>
          <c:h val="0.85757484118832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Hispanic</c:v>
                </c:pt>
                <c:pt idx="1">
                  <c:v>Non-Hispanic black</c:v>
                </c:pt>
                <c:pt idx="2">
                  <c:v>Non-Hispanic white*</c:v>
                </c:pt>
                <c:pt idx="4">
                  <c:v>Highest poverty</c:v>
                </c:pt>
                <c:pt idx="5">
                  <c:v>High poverty</c:v>
                </c:pt>
                <c:pt idx="6">
                  <c:v>Medium poverty</c:v>
                </c:pt>
                <c:pt idx="7">
                  <c:v>Low poverty</c:v>
                </c:pt>
                <c:pt idx="8">
                  <c:v>Lowest poverty*</c:v>
                </c:pt>
                <c:pt idx="10">
                  <c:v>&lt;HS</c:v>
                </c:pt>
                <c:pt idx="11">
                  <c:v>High school</c:v>
                </c:pt>
                <c:pt idx="12">
                  <c:v>Some college</c:v>
                </c:pt>
                <c:pt idx="13">
                  <c:v>College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84.9</c:v>
                </c:pt>
                <c:pt idx="1">
                  <c:v>78.900000000000006</c:v>
                </c:pt>
                <c:pt idx="2">
                  <c:v>62.599999999999994</c:v>
                </c:pt>
                <c:pt idx="4">
                  <c:v>84.699999999999989</c:v>
                </c:pt>
                <c:pt idx="5">
                  <c:v>81.8</c:v>
                </c:pt>
                <c:pt idx="6">
                  <c:v>74.599999999999994</c:v>
                </c:pt>
                <c:pt idx="7">
                  <c:v>71.800000000000011</c:v>
                </c:pt>
                <c:pt idx="8">
                  <c:v>63.2</c:v>
                </c:pt>
                <c:pt idx="10">
                  <c:v>81.900000000000006</c:v>
                </c:pt>
                <c:pt idx="11">
                  <c:v>79.900000000000006</c:v>
                </c:pt>
                <c:pt idx="12">
                  <c:v>77.400000000000006</c:v>
                </c:pt>
                <c:pt idx="13">
                  <c:v>73.400000000000006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9015424"/>
        <c:axId val="219015808"/>
      </c:barChart>
      <c:catAx>
        <c:axId val="21901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9015808"/>
        <c:crosses val="autoZero"/>
        <c:auto val="1"/>
        <c:lblAlgn val="ctr"/>
        <c:lblOffset val="100"/>
        <c:noMultiLvlLbl val="0"/>
      </c:catAx>
      <c:valAx>
        <c:axId val="219015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  <a:latin typeface="+mj-lt"/>
                  </a:rPr>
                  <a:t>Age-adjusted percent reporting ever getting HIV/AIDS test</a:t>
                </a:r>
                <a:endParaRPr lang="en-US" sz="12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3.7725225225225226E-3"/>
              <c:y val="6.644375974742287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9015424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64189825853996E-2"/>
          <c:y val="6.2851645977843262E-2"/>
          <c:w val="0.88960652995777101"/>
          <c:h val="0.838864671386807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1227971518875334E-2"/>
                  <c:y val="-2.622780257352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54.3</c:v>
                </c:pt>
                <c:pt idx="1">
                  <c:v>61</c:v>
                </c:pt>
                <c:pt idx="3">
                  <c:v>64.199999999999989</c:v>
                </c:pt>
                <c:pt idx="4">
                  <c:v>67.400000000000006</c:v>
                </c:pt>
                <c:pt idx="5">
                  <c:v>71.2</c:v>
                </c:pt>
                <c:pt idx="6">
                  <c:v>72.099999999999994</c:v>
                </c:pt>
                <c:pt idx="7">
                  <c:v>74.5</c:v>
                </c:pt>
                <c:pt idx="8">
                  <c:v>75.900000000000006</c:v>
                </c:pt>
                <c:pt idx="9">
                  <c:v>73.900000000000006</c:v>
                </c:pt>
                <c:pt idx="10">
                  <c:v>77.400000000000006</c:v>
                </c:pt>
                <c:pt idx="11">
                  <c:v>76.599999999999994</c:v>
                </c:pt>
                <c:pt idx="12">
                  <c:v>78.3</c:v>
                </c:pt>
                <c:pt idx="13">
                  <c:v>78.7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dLbls>
            <c:dLbl>
              <c:idx val="0"/>
              <c:layout>
                <c:manualLayout>
                  <c:x val="-4.1227971518875334E-2"/>
                  <c:y val="-3.14731152684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44.7</c:v>
                </c:pt>
                <c:pt idx="1">
                  <c:v>49.400000000000006</c:v>
                </c:pt>
                <c:pt idx="3">
                  <c:v>55.599999999999994</c:v>
                </c:pt>
                <c:pt idx="4">
                  <c:v>55.6</c:v>
                </c:pt>
                <c:pt idx="5">
                  <c:v>58.8</c:v>
                </c:pt>
                <c:pt idx="6">
                  <c:v>61.2</c:v>
                </c:pt>
                <c:pt idx="7">
                  <c:v>59.9</c:v>
                </c:pt>
                <c:pt idx="8">
                  <c:v>62.300000000000004</c:v>
                </c:pt>
                <c:pt idx="9">
                  <c:v>59.5</c:v>
                </c:pt>
                <c:pt idx="10">
                  <c:v>62.8</c:v>
                </c:pt>
                <c:pt idx="11">
                  <c:v>63.4</c:v>
                </c:pt>
                <c:pt idx="12">
                  <c:v>63.1</c:v>
                </c:pt>
                <c:pt idx="13">
                  <c:v>64.2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4.1227971518875334E-2"/>
                  <c:y val="-1.3113798028510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51</c:v>
                </c:pt>
                <c:pt idx="1">
                  <c:v>56.6</c:v>
                </c:pt>
                <c:pt idx="3">
                  <c:v>60.6</c:v>
                </c:pt>
                <c:pt idx="4">
                  <c:v>61</c:v>
                </c:pt>
                <c:pt idx="5">
                  <c:v>64.3</c:v>
                </c:pt>
                <c:pt idx="6">
                  <c:v>64.300000000000011</c:v>
                </c:pt>
                <c:pt idx="7">
                  <c:v>68.099999999999994</c:v>
                </c:pt>
                <c:pt idx="8">
                  <c:v>66.400000000000006</c:v>
                </c:pt>
                <c:pt idx="9">
                  <c:v>64.5</c:v>
                </c:pt>
                <c:pt idx="10">
                  <c:v>66.599999999999994</c:v>
                </c:pt>
                <c:pt idx="11">
                  <c:v>65.900000000000006</c:v>
                </c:pt>
                <c:pt idx="12">
                  <c:v>71.199999999999989</c:v>
                </c:pt>
                <c:pt idx="13">
                  <c:v>71.8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1227971518875334E-2"/>
                  <c:y val="2.8850355662723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41.7</c:v>
                </c:pt>
                <c:pt idx="1">
                  <c:v>44.7</c:v>
                </c:pt>
                <c:pt idx="3">
                  <c:v>50.5</c:v>
                </c:pt>
                <c:pt idx="4">
                  <c:v>52.2</c:v>
                </c:pt>
                <c:pt idx="5">
                  <c:v>54.4</c:v>
                </c:pt>
                <c:pt idx="6">
                  <c:v>51.7</c:v>
                </c:pt>
                <c:pt idx="7">
                  <c:v>53.2</c:v>
                </c:pt>
                <c:pt idx="8">
                  <c:v>55.400000000000006</c:v>
                </c:pt>
                <c:pt idx="9">
                  <c:v>58.599999999999994</c:v>
                </c:pt>
                <c:pt idx="10">
                  <c:v>56.5</c:v>
                </c:pt>
                <c:pt idx="11">
                  <c:v>55.400000000000006</c:v>
                </c:pt>
                <c:pt idx="12">
                  <c:v>57.8</c:v>
                </c:pt>
                <c:pt idx="13">
                  <c:v>58.2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4.1227971518875334E-2"/>
                  <c:y val="3.409587487412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36.200000000000003</c:v>
                </c:pt>
                <c:pt idx="1">
                  <c:v>40.700000000000003</c:v>
                </c:pt>
                <c:pt idx="3">
                  <c:v>44.3</c:v>
                </c:pt>
                <c:pt idx="4">
                  <c:v>38.299999999999997</c:v>
                </c:pt>
                <c:pt idx="5">
                  <c:v>47.8</c:v>
                </c:pt>
                <c:pt idx="6">
                  <c:v>42.2</c:v>
                </c:pt>
                <c:pt idx="7">
                  <c:v>49.599999999999994</c:v>
                </c:pt>
                <c:pt idx="8">
                  <c:v>44.4</c:v>
                </c:pt>
                <c:pt idx="9">
                  <c:v>47.9</c:v>
                </c:pt>
                <c:pt idx="10">
                  <c:v>50.7</c:v>
                </c:pt>
                <c:pt idx="11">
                  <c:v>47.2</c:v>
                </c:pt>
                <c:pt idx="12">
                  <c:v>45.599999999999994</c:v>
                </c:pt>
                <c:pt idx="13">
                  <c:v>52.099999999999994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84512"/>
        <c:axId val="222386816"/>
      </c:lineChart>
      <c:catAx>
        <c:axId val="22238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22386816"/>
        <c:crosses val="autoZero"/>
        <c:auto val="1"/>
        <c:lblAlgn val="ctr"/>
        <c:lblOffset val="100"/>
        <c:noMultiLvlLbl val="0"/>
      </c:catAx>
      <c:valAx>
        <c:axId val="222386816"/>
        <c:scaling>
          <c:orientation val="minMax"/>
          <c:max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percent reporting ever getting HIV/AIDS test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5695267799603403E-3"/>
              <c:y val="7.881165446980190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2384512"/>
        <c:crosses val="autoZero"/>
        <c:crossBetween val="between"/>
        <c:majorUnit val="20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60172183939977E-2"/>
          <c:y val="4.8027891293016364E-2"/>
          <c:w val="0.90321297862958461"/>
          <c:h val="0.885275331933977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Sheet1!$B$1:$R$1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Sheet1!$B$2:$R$2</c:f>
              <c:numCache>
                <c:formatCode>0.0</c:formatCode>
                <c:ptCount val="17"/>
                <c:pt idx="0">
                  <c:v>88.017495722619145</c:v>
                </c:pt>
                <c:pt idx="1">
                  <c:v>72.314992915781744</c:v>
                </c:pt>
                <c:pt idx="2">
                  <c:v>64.88999981085874</c:v>
                </c:pt>
                <c:pt idx="3">
                  <c:v>63.169002377872062</c:v>
                </c:pt>
                <c:pt idx="4">
                  <c:v>60.315186246418342</c:v>
                </c:pt>
                <c:pt idx="5">
                  <c:v>55.3</c:v>
                </c:pt>
                <c:pt idx="6">
                  <c:v>58.6</c:v>
                </c:pt>
                <c:pt idx="7">
                  <c:v>53.4</c:v>
                </c:pt>
                <c:pt idx="8">
                  <c:v>46</c:v>
                </c:pt>
                <c:pt idx="9">
                  <c:v>40.1</c:v>
                </c:pt>
                <c:pt idx="10">
                  <c:v>39.700000000000003</c:v>
                </c:pt>
                <c:pt idx="11">
                  <c:v>33.9</c:v>
                </c:pt>
                <c:pt idx="12">
                  <c:v>33.4</c:v>
                </c:pt>
                <c:pt idx="13">
                  <c:v>29.62962962962963</c:v>
                </c:pt>
                <c:pt idx="14">
                  <c:v>29.778214858578501</c:v>
                </c:pt>
                <c:pt idx="15">
                  <c:v>30.394640495457761</c:v>
                </c:pt>
                <c:pt idx="16">
                  <c:v>27.265470687151549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Sheet1!$B$1:$R$1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Sheet1!$B$3:$R$3</c:f>
              <c:numCache>
                <c:formatCode>0.0</c:formatCode>
                <c:ptCount val="17"/>
                <c:pt idx="0">
                  <c:v>161.53858579891215</c:v>
                </c:pt>
                <c:pt idx="1">
                  <c:v>147.61134854499031</c:v>
                </c:pt>
                <c:pt idx="2">
                  <c:v>133.05856199393125</c:v>
                </c:pt>
                <c:pt idx="3">
                  <c:v>123.58914100865591</c:v>
                </c:pt>
                <c:pt idx="4">
                  <c:v>116.60930241306025</c:v>
                </c:pt>
                <c:pt idx="5">
                  <c:v>108.8</c:v>
                </c:pt>
                <c:pt idx="6">
                  <c:v>105.7</c:v>
                </c:pt>
                <c:pt idx="7">
                  <c:v>112.2</c:v>
                </c:pt>
                <c:pt idx="8">
                  <c:v>84.4</c:v>
                </c:pt>
                <c:pt idx="9">
                  <c:v>76.900000000000006</c:v>
                </c:pt>
                <c:pt idx="10">
                  <c:v>69.8</c:v>
                </c:pt>
                <c:pt idx="11">
                  <c:v>66.400000000000006</c:v>
                </c:pt>
                <c:pt idx="12">
                  <c:v>64.3</c:v>
                </c:pt>
                <c:pt idx="13">
                  <c:v>58.933696097797331</c:v>
                </c:pt>
                <c:pt idx="14">
                  <c:v>55.011451128425264</c:v>
                </c:pt>
                <c:pt idx="15">
                  <c:v>59.714315385995221</c:v>
                </c:pt>
                <c:pt idx="16">
                  <c:v>51.940273364934228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Non-Hispanic White</c:v>
                </c:pt>
              </c:strCache>
            </c:strRef>
          </c:tx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Sheet1!$B$1:$R$1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Sheet1!$B$4:$R$4</c:f>
              <c:numCache>
                <c:formatCode>0.0</c:formatCode>
                <c:ptCount val="17"/>
                <c:pt idx="0">
                  <c:v>24.655338908179406</c:v>
                </c:pt>
                <c:pt idx="1">
                  <c:v>25.834343860389097</c:v>
                </c:pt>
                <c:pt idx="2">
                  <c:v>30.453650631369438</c:v>
                </c:pt>
                <c:pt idx="3">
                  <c:v>20.275065049167033</c:v>
                </c:pt>
                <c:pt idx="4">
                  <c:v>14.6333183097932</c:v>
                </c:pt>
                <c:pt idx="5">
                  <c:v>18</c:v>
                </c:pt>
                <c:pt idx="6">
                  <c:v>23.3</c:v>
                </c:pt>
                <c:pt idx="7">
                  <c:v>16.3</c:v>
                </c:pt>
                <c:pt idx="8">
                  <c:v>19.2</c:v>
                </c:pt>
                <c:pt idx="9">
                  <c:v>20.3</c:v>
                </c:pt>
                <c:pt idx="10">
                  <c:v>19.7</c:v>
                </c:pt>
                <c:pt idx="11">
                  <c:v>15.2</c:v>
                </c:pt>
                <c:pt idx="12">
                  <c:v>10.7</c:v>
                </c:pt>
                <c:pt idx="13">
                  <c:v>16.232997625924096</c:v>
                </c:pt>
                <c:pt idx="14">
                  <c:v>9.3567876811206769</c:v>
                </c:pt>
                <c:pt idx="15">
                  <c:v>9.427052740734295</c:v>
                </c:pt>
                <c:pt idx="16">
                  <c:v>13.074364077458343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Asian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699183041300297E-2"/>
                  <c:y val="3.9341394085532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Sheet1!$B$1:$R$1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Sheet1!$B$5:$R$5</c:f>
              <c:numCache>
                <c:formatCode>General</c:formatCode>
                <c:ptCount val="17"/>
                <c:pt idx="0" formatCode="0.0">
                  <c:v>13.388374428204843</c:v>
                </c:pt>
                <c:pt idx="4" formatCode="0.0">
                  <c:v>17.087444999786406</c:v>
                </c:pt>
                <c:pt idx="5" formatCode="0.0">
                  <c:v>16.8</c:v>
                </c:pt>
                <c:pt idx="6" formatCode="0.0">
                  <c:v>24.8</c:v>
                </c:pt>
                <c:pt idx="7" formatCode="0.0">
                  <c:v>6.1</c:v>
                </c:pt>
                <c:pt idx="8" formatCode="0.0">
                  <c:v>17.8</c:v>
                </c:pt>
                <c:pt idx="9" formatCode="0.0">
                  <c:v>5.9</c:v>
                </c:pt>
                <c:pt idx="10" formatCode="0.0">
                  <c:v>9.6</c:v>
                </c:pt>
                <c:pt idx="11" formatCode="0.0">
                  <c:v>9.4</c:v>
                </c:pt>
                <c:pt idx="12" formatCode="0.0">
                  <c:v>16.7</c:v>
                </c:pt>
                <c:pt idx="13" formatCode="0.0">
                  <c:v>1.8055430170623814</c:v>
                </c:pt>
                <c:pt idx="14" formatCode="0.0">
                  <c:v>14.272970561998218</c:v>
                </c:pt>
                <c:pt idx="15" formatCode="0.0">
                  <c:v>15.420497696563157</c:v>
                </c:pt>
                <c:pt idx="16" formatCode="0.0">
                  <c:v>3.7830782908052281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144576"/>
        <c:axId val="223494528"/>
      </c:lineChart>
      <c:catAx>
        <c:axId val="22314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23494528"/>
        <c:crosses val="autoZero"/>
        <c:auto val="1"/>
        <c:lblAlgn val="ctr"/>
        <c:lblOffset val="100"/>
        <c:noMultiLvlLbl val="0"/>
      </c:catAx>
      <c:valAx>
        <c:axId val="223494528"/>
        <c:scaling>
          <c:orientation val="minMax"/>
          <c:max val="1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HIV diagnosis rate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2618679599478373E-3"/>
              <c:y val="0.2474897918891882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23144576"/>
        <c:crosses val="autoZero"/>
        <c:crossBetween val="between"/>
        <c:majorUnit val="20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53835-60FE-4A47-8EF8-48939B275A4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7DA53C-5887-4E3C-AC69-5CCF5E7CE293}">
      <dgm:prSet phldrT="[Text]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Disparities exist in early HIV/AIDS detection, but are declining</a:t>
          </a:r>
          <a:endParaRPr lang="en-US" dirty="0">
            <a:solidFill>
              <a:schemeClr val="tx1"/>
            </a:solidFill>
          </a:endParaRPr>
        </a:p>
      </dgm:t>
    </dgm:pt>
    <dgm:pt modelId="{D1B96269-BF68-475F-ACA7-232549D1E6B0}" type="parTrans" cxnId="{EEFDD66F-20C1-4D2A-8CFD-6927E94558E5}">
      <dgm:prSet/>
      <dgm:spPr/>
      <dgm:t>
        <a:bodyPr/>
        <a:lstStyle/>
        <a:p>
          <a:endParaRPr lang="en-US"/>
        </a:p>
      </dgm:t>
    </dgm:pt>
    <dgm:pt modelId="{7D4B9F2A-0F51-4CCE-BF46-B86BA8680BE3}" type="sibTrans" cxnId="{EEFDD66F-20C1-4D2A-8CFD-6927E94558E5}">
      <dgm:prSet/>
      <dgm:spPr/>
      <dgm:t>
        <a:bodyPr/>
        <a:lstStyle/>
        <a:p>
          <a:endParaRPr lang="en-US"/>
        </a:p>
      </dgm:t>
    </dgm:pt>
    <dgm:pt modelId="{1B8A7B19-5E52-495A-8A69-868004EE697B}">
      <dgm:prSet phldrT="[Text]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Bronx residents are being diagnosed with HIV at a lower rate and are living with HIV longer</a:t>
          </a:r>
        </a:p>
      </dgm:t>
    </dgm:pt>
    <dgm:pt modelId="{79AA2C9E-7328-4EC1-AAFC-8020794C19BD}" type="parTrans" cxnId="{4395D81E-D688-4AC6-9DB3-5CB570188893}">
      <dgm:prSet/>
      <dgm:spPr/>
      <dgm:t>
        <a:bodyPr/>
        <a:lstStyle/>
        <a:p>
          <a:endParaRPr lang="en-US"/>
        </a:p>
      </dgm:t>
    </dgm:pt>
    <dgm:pt modelId="{27415237-AAF9-471F-A469-D3A3246377B0}" type="sibTrans" cxnId="{4395D81E-D688-4AC6-9DB3-5CB570188893}">
      <dgm:prSet/>
      <dgm:spPr/>
      <dgm:t>
        <a:bodyPr/>
        <a:lstStyle/>
        <a:p>
          <a:endParaRPr lang="en-US"/>
        </a:p>
      </dgm:t>
    </dgm:pt>
    <dgm:pt modelId="{E28B8B33-E660-4A43-A0CB-67BFE3B2CE73}">
      <dgm:prSet phldrT="[Text]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Bronx residents have the highest likelihood of ever having an HIV/AIDS screening compared to other boroughs</a:t>
          </a:r>
          <a:endParaRPr lang="en-US" dirty="0">
            <a:solidFill>
              <a:schemeClr val="tx1"/>
            </a:solidFill>
          </a:endParaRPr>
        </a:p>
      </dgm:t>
    </dgm:pt>
    <dgm:pt modelId="{2AD712BB-E9CC-4707-A536-03B14198A30F}" type="parTrans" cxnId="{955AB1FE-C807-41F5-A95F-5051773ED281}">
      <dgm:prSet/>
      <dgm:spPr/>
      <dgm:t>
        <a:bodyPr/>
        <a:lstStyle/>
        <a:p>
          <a:endParaRPr lang="en-US"/>
        </a:p>
      </dgm:t>
    </dgm:pt>
    <dgm:pt modelId="{A9F0B393-21EC-4571-9646-AA04BD521031}" type="sibTrans" cxnId="{955AB1FE-C807-41F5-A95F-5051773ED281}">
      <dgm:prSet/>
      <dgm:spPr/>
      <dgm:t>
        <a:bodyPr/>
        <a:lstStyle/>
        <a:p>
          <a:endParaRPr lang="en-US"/>
        </a:p>
      </dgm:t>
    </dgm:pt>
    <dgm:pt modelId="{0BEB433D-18DE-457D-B08A-F8E26EEF7152}">
      <dgm:prSet phldrT="[Text]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sym typeface="Wingdings"/>
            </a:rPr>
            <a:t>AIDS diagnoses are highest in the Bronx amongst non-Hispanic black residents and males</a:t>
          </a:r>
          <a:endParaRPr lang="en-US" dirty="0">
            <a:solidFill>
              <a:schemeClr val="tx1"/>
            </a:solidFill>
          </a:endParaRPr>
        </a:p>
      </dgm:t>
    </dgm:pt>
    <dgm:pt modelId="{D4418FBE-E1B5-4790-B799-A6942F6BFC5B}" type="parTrans" cxnId="{D0EF33FD-D105-4A58-B3F5-DC61D09159D7}">
      <dgm:prSet/>
      <dgm:spPr/>
      <dgm:t>
        <a:bodyPr/>
        <a:lstStyle/>
        <a:p>
          <a:endParaRPr lang="en-US"/>
        </a:p>
      </dgm:t>
    </dgm:pt>
    <dgm:pt modelId="{4B65F38A-0357-461F-9952-53BA53CE67A5}" type="sibTrans" cxnId="{D0EF33FD-D105-4A58-B3F5-DC61D09159D7}">
      <dgm:prSet/>
      <dgm:spPr/>
      <dgm:t>
        <a:bodyPr/>
        <a:lstStyle/>
        <a:p>
          <a:endParaRPr lang="en-US"/>
        </a:p>
      </dgm:t>
    </dgm:pt>
    <dgm:pt modelId="{FFFE18BA-8F14-4F0F-A3B1-769DC750F682}">
      <dgm:prSet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sym typeface="Wingdings"/>
            </a:rPr>
            <a:t>Bronx residents with lower incomes and less education are more likely to have had an HIV/AIDS test</a:t>
          </a:r>
          <a:endParaRPr lang="en-US" dirty="0" smtClean="0">
            <a:solidFill>
              <a:schemeClr val="tx1"/>
            </a:solidFill>
          </a:endParaRPr>
        </a:p>
      </dgm:t>
    </dgm:pt>
    <dgm:pt modelId="{55159A51-8DA6-4BC5-958B-4A5A01703D16}" type="parTrans" cxnId="{BD85908B-D12E-4C32-ABD6-153D00ADF39B}">
      <dgm:prSet/>
      <dgm:spPr/>
      <dgm:t>
        <a:bodyPr/>
        <a:lstStyle/>
        <a:p>
          <a:endParaRPr lang="en-US"/>
        </a:p>
      </dgm:t>
    </dgm:pt>
    <dgm:pt modelId="{04BF0A5B-593A-4DC9-AFDB-BF27CE5D0662}" type="sibTrans" cxnId="{BD85908B-D12E-4C32-ABD6-153D00ADF39B}">
      <dgm:prSet/>
      <dgm:spPr/>
      <dgm:t>
        <a:bodyPr/>
        <a:lstStyle/>
        <a:p>
          <a:endParaRPr lang="en-US"/>
        </a:p>
      </dgm:t>
    </dgm:pt>
    <dgm:pt modelId="{78E90F94-1C9A-4BBB-832A-14024741F85E}">
      <dgm:prSet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Newly diagnosed Bronx residents equally likely to initiate care, but somewhat less likely to have viral suppression, 2017</a:t>
          </a:r>
          <a:endParaRPr lang="en-US" dirty="0">
            <a:solidFill>
              <a:schemeClr val="tx1"/>
            </a:solidFill>
          </a:endParaRPr>
        </a:p>
      </dgm:t>
    </dgm:pt>
    <dgm:pt modelId="{8EC1EEEF-C0EB-4098-9B91-40BCEBCD54C6}" type="parTrans" cxnId="{AD099DD5-C42E-47A6-A0E1-A3F9A336F213}">
      <dgm:prSet/>
      <dgm:spPr/>
      <dgm:t>
        <a:bodyPr/>
        <a:lstStyle/>
        <a:p>
          <a:endParaRPr lang="en-US"/>
        </a:p>
      </dgm:t>
    </dgm:pt>
    <dgm:pt modelId="{834F3630-64A6-4E06-BC91-458F67705C61}" type="sibTrans" cxnId="{AD099DD5-C42E-47A6-A0E1-A3F9A336F213}">
      <dgm:prSet/>
      <dgm:spPr/>
      <dgm:t>
        <a:bodyPr/>
        <a:lstStyle/>
        <a:p>
          <a:endParaRPr lang="en-US"/>
        </a:p>
      </dgm:t>
    </dgm:pt>
    <dgm:pt modelId="{B09C47E1-0000-418A-A191-1D6A562282E2}" type="pres">
      <dgm:prSet presAssocID="{4EE53835-60FE-4A47-8EF8-48939B275A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E911B-5E93-4AB8-A855-05B21011A207}" type="pres">
      <dgm:prSet presAssocID="{757DA53C-5887-4E3C-AC69-5CCF5E7CE293}" presName="node" presStyleLbl="node1" presStyleIdx="0" presStyleCnt="6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35C98-0573-4B9C-B897-2504840FF187}" type="pres">
      <dgm:prSet presAssocID="{7D4B9F2A-0F51-4CCE-BF46-B86BA8680BE3}" presName="sibTrans" presStyleCnt="0"/>
      <dgm:spPr/>
    </dgm:pt>
    <dgm:pt modelId="{DC472368-19AC-4BA2-B9B1-024B31B921F6}" type="pres">
      <dgm:prSet presAssocID="{1B8A7B19-5E52-495A-8A69-868004EE697B}" presName="node" presStyleLbl="node1" presStyleIdx="1" presStyleCnt="6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E16CE-C75B-4B64-8EF2-839F62B529C4}" type="pres">
      <dgm:prSet presAssocID="{27415237-AAF9-471F-A469-D3A3246377B0}" presName="sibTrans" presStyleCnt="0"/>
      <dgm:spPr/>
    </dgm:pt>
    <dgm:pt modelId="{12E1DFF4-A8C5-44A6-B1E8-E1944F0286B7}" type="pres">
      <dgm:prSet presAssocID="{FFFE18BA-8F14-4F0F-A3B1-769DC750F6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5B19A-7EBF-4C1F-A011-2C0F8A2509EB}" type="pres">
      <dgm:prSet presAssocID="{04BF0A5B-593A-4DC9-AFDB-BF27CE5D0662}" presName="sibTrans" presStyleCnt="0"/>
      <dgm:spPr/>
    </dgm:pt>
    <dgm:pt modelId="{7C4D7EBF-88FB-49FD-BD6F-7B7507900C61}" type="pres">
      <dgm:prSet presAssocID="{E28B8B33-E660-4A43-A0CB-67BFE3B2CE73}" presName="node" presStyleLbl="node1" presStyleIdx="3" presStyleCnt="6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8FCE5-8FD6-49B6-B9FF-27A675E9F49D}" type="pres">
      <dgm:prSet presAssocID="{A9F0B393-21EC-4571-9646-AA04BD521031}" presName="sibTrans" presStyleCnt="0"/>
      <dgm:spPr/>
    </dgm:pt>
    <dgm:pt modelId="{625A6005-242B-48CC-9F5B-52709C47327C}" type="pres">
      <dgm:prSet presAssocID="{78E90F94-1C9A-4BBB-832A-14024741F85E}" presName="node" presStyleLbl="node1" presStyleIdx="4" presStyleCnt="6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A00CA-03C3-428F-AB9C-DB74BB6CD7A9}" type="pres">
      <dgm:prSet presAssocID="{834F3630-64A6-4E06-BC91-458F67705C61}" presName="sibTrans" presStyleCnt="0"/>
      <dgm:spPr/>
    </dgm:pt>
    <dgm:pt modelId="{EB98F2FF-D101-42A8-97F8-24161B0966AF}" type="pres">
      <dgm:prSet presAssocID="{0BEB433D-18DE-457D-B08A-F8E26EEF7152}" presName="node" presStyleLbl="node1" presStyleIdx="5" presStyleCnt="6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79ADDE-4DB1-4280-AF2D-418B45A96E14}" type="presOf" srcId="{4EE53835-60FE-4A47-8EF8-48939B275A45}" destId="{B09C47E1-0000-418A-A191-1D6A562282E2}" srcOrd="0" destOrd="0" presId="urn:microsoft.com/office/officeart/2005/8/layout/default"/>
    <dgm:cxn modelId="{4395D81E-D688-4AC6-9DB3-5CB570188893}" srcId="{4EE53835-60FE-4A47-8EF8-48939B275A45}" destId="{1B8A7B19-5E52-495A-8A69-868004EE697B}" srcOrd="1" destOrd="0" parTransId="{79AA2C9E-7328-4EC1-AAFC-8020794C19BD}" sibTransId="{27415237-AAF9-471F-A469-D3A3246377B0}"/>
    <dgm:cxn modelId="{D0EF33FD-D105-4A58-B3F5-DC61D09159D7}" srcId="{4EE53835-60FE-4A47-8EF8-48939B275A45}" destId="{0BEB433D-18DE-457D-B08A-F8E26EEF7152}" srcOrd="5" destOrd="0" parTransId="{D4418FBE-E1B5-4790-B799-A6942F6BFC5B}" sibTransId="{4B65F38A-0357-461F-9952-53BA53CE67A5}"/>
    <dgm:cxn modelId="{AD099DD5-C42E-47A6-A0E1-A3F9A336F213}" srcId="{4EE53835-60FE-4A47-8EF8-48939B275A45}" destId="{78E90F94-1C9A-4BBB-832A-14024741F85E}" srcOrd="4" destOrd="0" parTransId="{8EC1EEEF-C0EB-4098-9B91-40BCEBCD54C6}" sibTransId="{834F3630-64A6-4E06-BC91-458F67705C61}"/>
    <dgm:cxn modelId="{955AB1FE-C807-41F5-A95F-5051773ED281}" srcId="{4EE53835-60FE-4A47-8EF8-48939B275A45}" destId="{E28B8B33-E660-4A43-A0CB-67BFE3B2CE73}" srcOrd="3" destOrd="0" parTransId="{2AD712BB-E9CC-4707-A536-03B14198A30F}" sibTransId="{A9F0B393-21EC-4571-9646-AA04BD521031}"/>
    <dgm:cxn modelId="{4201E1D7-20DD-4BBC-8699-CC5137437F22}" type="presOf" srcId="{FFFE18BA-8F14-4F0F-A3B1-769DC750F682}" destId="{12E1DFF4-A8C5-44A6-B1E8-E1944F0286B7}" srcOrd="0" destOrd="0" presId="urn:microsoft.com/office/officeart/2005/8/layout/default"/>
    <dgm:cxn modelId="{EAC14B3F-9213-45B7-A153-7DE472E3562D}" type="presOf" srcId="{1B8A7B19-5E52-495A-8A69-868004EE697B}" destId="{DC472368-19AC-4BA2-B9B1-024B31B921F6}" srcOrd="0" destOrd="0" presId="urn:microsoft.com/office/officeart/2005/8/layout/default"/>
    <dgm:cxn modelId="{467BE373-F9C7-48E3-98DF-C8DE867A695F}" type="presOf" srcId="{78E90F94-1C9A-4BBB-832A-14024741F85E}" destId="{625A6005-242B-48CC-9F5B-52709C47327C}" srcOrd="0" destOrd="0" presId="urn:microsoft.com/office/officeart/2005/8/layout/default"/>
    <dgm:cxn modelId="{93EA4A4B-6E4A-491B-BF2C-4A309CF00BF8}" type="presOf" srcId="{0BEB433D-18DE-457D-B08A-F8E26EEF7152}" destId="{EB98F2FF-D101-42A8-97F8-24161B0966AF}" srcOrd="0" destOrd="0" presId="urn:microsoft.com/office/officeart/2005/8/layout/default"/>
    <dgm:cxn modelId="{06D12027-9040-4E72-B4F8-D7C4ED280600}" type="presOf" srcId="{757DA53C-5887-4E3C-AC69-5CCF5E7CE293}" destId="{E5FE911B-5E93-4AB8-A855-05B21011A207}" srcOrd="0" destOrd="0" presId="urn:microsoft.com/office/officeart/2005/8/layout/default"/>
    <dgm:cxn modelId="{BD85908B-D12E-4C32-ABD6-153D00ADF39B}" srcId="{4EE53835-60FE-4A47-8EF8-48939B275A45}" destId="{FFFE18BA-8F14-4F0F-A3B1-769DC750F682}" srcOrd="2" destOrd="0" parTransId="{55159A51-8DA6-4BC5-958B-4A5A01703D16}" sibTransId="{04BF0A5B-593A-4DC9-AFDB-BF27CE5D0662}"/>
    <dgm:cxn modelId="{EEFDD66F-20C1-4D2A-8CFD-6927E94558E5}" srcId="{4EE53835-60FE-4A47-8EF8-48939B275A45}" destId="{757DA53C-5887-4E3C-AC69-5CCF5E7CE293}" srcOrd="0" destOrd="0" parTransId="{D1B96269-BF68-475F-ACA7-232549D1E6B0}" sibTransId="{7D4B9F2A-0F51-4CCE-BF46-B86BA8680BE3}"/>
    <dgm:cxn modelId="{82FDEC6D-7027-4625-BE3A-D98A61398448}" type="presOf" srcId="{E28B8B33-E660-4A43-A0CB-67BFE3B2CE73}" destId="{7C4D7EBF-88FB-49FD-BD6F-7B7507900C61}" srcOrd="0" destOrd="0" presId="urn:microsoft.com/office/officeart/2005/8/layout/default"/>
    <dgm:cxn modelId="{928CF885-6890-430A-9C17-F6C94E07B761}" type="presParOf" srcId="{B09C47E1-0000-418A-A191-1D6A562282E2}" destId="{E5FE911B-5E93-4AB8-A855-05B21011A207}" srcOrd="0" destOrd="0" presId="urn:microsoft.com/office/officeart/2005/8/layout/default"/>
    <dgm:cxn modelId="{33FB4509-9978-495F-9C64-A6C194F5EEB8}" type="presParOf" srcId="{B09C47E1-0000-418A-A191-1D6A562282E2}" destId="{B8235C98-0573-4B9C-B897-2504840FF187}" srcOrd="1" destOrd="0" presId="urn:microsoft.com/office/officeart/2005/8/layout/default"/>
    <dgm:cxn modelId="{41EF19F8-7C5B-466C-8536-CD5E7D2C01AF}" type="presParOf" srcId="{B09C47E1-0000-418A-A191-1D6A562282E2}" destId="{DC472368-19AC-4BA2-B9B1-024B31B921F6}" srcOrd="2" destOrd="0" presId="urn:microsoft.com/office/officeart/2005/8/layout/default"/>
    <dgm:cxn modelId="{B71673C1-FDCA-427F-8914-6EBD001D5C65}" type="presParOf" srcId="{B09C47E1-0000-418A-A191-1D6A562282E2}" destId="{5E6E16CE-C75B-4B64-8EF2-839F62B529C4}" srcOrd="3" destOrd="0" presId="urn:microsoft.com/office/officeart/2005/8/layout/default"/>
    <dgm:cxn modelId="{DD0E643B-6869-4B7A-85B1-F6986B3A4887}" type="presParOf" srcId="{B09C47E1-0000-418A-A191-1D6A562282E2}" destId="{12E1DFF4-A8C5-44A6-B1E8-E1944F0286B7}" srcOrd="4" destOrd="0" presId="urn:microsoft.com/office/officeart/2005/8/layout/default"/>
    <dgm:cxn modelId="{44926A92-326F-46CF-84BA-A4004D9775F5}" type="presParOf" srcId="{B09C47E1-0000-418A-A191-1D6A562282E2}" destId="{2675B19A-7EBF-4C1F-A011-2C0F8A2509EB}" srcOrd="5" destOrd="0" presId="urn:microsoft.com/office/officeart/2005/8/layout/default"/>
    <dgm:cxn modelId="{6D610288-1676-47F0-BD13-4880C2A3B770}" type="presParOf" srcId="{B09C47E1-0000-418A-A191-1D6A562282E2}" destId="{7C4D7EBF-88FB-49FD-BD6F-7B7507900C61}" srcOrd="6" destOrd="0" presId="urn:microsoft.com/office/officeart/2005/8/layout/default"/>
    <dgm:cxn modelId="{6C7F341B-3265-4AF4-86B1-CAB6607440A2}" type="presParOf" srcId="{B09C47E1-0000-418A-A191-1D6A562282E2}" destId="{8898FCE5-8FD6-49B6-B9FF-27A675E9F49D}" srcOrd="7" destOrd="0" presId="urn:microsoft.com/office/officeart/2005/8/layout/default"/>
    <dgm:cxn modelId="{7C822970-A85A-4D31-AC73-6FB71828D228}" type="presParOf" srcId="{B09C47E1-0000-418A-A191-1D6A562282E2}" destId="{625A6005-242B-48CC-9F5B-52709C47327C}" srcOrd="8" destOrd="0" presId="urn:microsoft.com/office/officeart/2005/8/layout/default"/>
    <dgm:cxn modelId="{B8F3D5E0-0334-4323-8303-80AE1AFD0986}" type="presParOf" srcId="{B09C47E1-0000-418A-A191-1D6A562282E2}" destId="{157A00CA-03C3-428F-AB9C-DB74BB6CD7A9}" srcOrd="9" destOrd="0" presId="urn:microsoft.com/office/officeart/2005/8/layout/default"/>
    <dgm:cxn modelId="{AFAB28C1-E783-452D-BC9A-4AB9C88C2394}" type="presParOf" srcId="{B09C47E1-0000-418A-A191-1D6A562282E2}" destId="{EB98F2FF-D101-42A8-97F8-24161B0966A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E911B-5E93-4AB8-A855-05B21011A207}">
      <dsp:nvSpPr>
        <dsp:cNvPr id="0" name=""/>
        <dsp:cNvSpPr/>
      </dsp:nvSpPr>
      <dsp:spPr>
        <a:xfrm>
          <a:off x="0" y="381004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Disparities exist in early HIV/AIDS detection, but are declining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381004"/>
        <a:ext cx="3095624" cy="1857375"/>
      </dsp:txXfrm>
    </dsp:sp>
    <dsp:sp modelId="{DC472368-19AC-4BA2-B9B1-024B31B921F6}">
      <dsp:nvSpPr>
        <dsp:cNvPr id="0" name=""/>
        <dsp:cNvSpPr/>
      </dsp:nvSpPr>
      <dsp:spPr>
        <a:xfrm>
          <a:off x="3405187" y="381004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Bronx residents are being diagnosed with HIV at a lower rate and are living with HIV longer</a:t>
          </a:r>
        </a:p>
      </dsp:txBody>
      <dsp:txXfrm>
        <a:off x="3405187" y="381004"/>
        <a:ext cx="3095624" cy="1857375"/>
      </dsp:txXfrm>
    </dsp:sp>
    <dsp:sp modelId="{12E1DFF4-A8C5-44A6-B1E8-E1944F0286B7}">
      <dsp:nvSpPr>
        <dsp:cNvPr id="0" name=""/>
        <dsp:cNvSpPr/>
      </dsp:nvSpPr>
      <dsp:spPr>
        <a:xfrm>
          <a:off x="6810374" y="408957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sym typeface="Wingdings"/>
            </a:rPr>
            <a:t>Bronx residents with lower incomes and less education are more likely to have had an HIV/AIDS test</a:t>
          </a:r>
          <a:endParaRPr lang="en-US" sz="2100" kern="1200" dirty="0" smtClean="0">
            <a:solidFill>
              <a:schemeClr val="tx1"/>
            </a:solidFill>
          </a:endParaRPr>
        </a:p>
      </dsp:txBody>
      <dsp:txXfrm>
        <a:off x="6810374" y="408957"/>
        <a:ext cx="3095624" cy="1857375"/>
      </dsp:txXfrm>
    </dsp:sp>
    <dsp:sp modelId="{7C4D7EBF-88FB-49FD-BD6F-7B7507900C61}">
      <dsp:nvSpPr>
        <dsp:cNvPr id="0" name=""/>
        <dsp:cNvSpPr/>
      </dsp:nvSpPr>
      <dsp:spPr>
        <a:xfrm>
          <a:off x="0" y="2547941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Bronx residents have the highest likelihood of ever having an HIV/AIDS screening compared to other boroughs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2547941"/>
        <a:ext cx="3095624" cy="1857375"/>
      </dsp:txXfrm>
    </dsp:sp>
    <dsp:sp modelId="{625A6005-242B-48CC-9F5B-52709C47327C}">
      <dsp:nvSpPr>
        <dsp:cNvPr id="0" name=""/>
        <dsp:cNvSpPr/>
      </dsp:nvSpPr>
      <dsp:spPr>
        <a:xfrm>
          <a:off x="3405187" y="2547941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Newly diagnosed Bronx residents equally likely to initiate care, but somewhat less likely to have viral suppression, 2017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405187" y="2547941"/>
        <a:ext cx="3095624" cy="1857375"/>
      </dsp:txXfrm>
    </dsp:sp>
    <dsp:sp modelId="{EB98F2FF-D101-42A8-97F8-24161B0966AF}">
      <dsp:nvSpPr>
        <dsp:cNvPr id="0" name=""/>
        <dsp:cNvSpPr/>
      </dsp:nvSpPr>
      <dsp:spPr>
        <a:xfrm>
          <a:off x="6810374" y="2547941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sym typeface="Wingdings"/>
            </a:rPr>
            <a:t>AIDS diagnoses are highest in the Bronx amongst non-Hispanic black residents and males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810374" y="2547941"/>
        <a:ext cx="3095624" cy="185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68DFD0-178C-48EF-A6DE-49497125302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0EE4A2-7554-4E4D-A61D-B3472264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8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670692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9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6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64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21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23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50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87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NYC </a:t>
            </a:r>
            <a:r>
              <a:rPr lang="en-US" dirty="0"/>
              <a:t>needle exchange program was implemented in 1992</a:t>
            </a:r>
          </a:p>
          <a:p>
            <a:r>
              <a:rPr lang="en-US" dirty="0"/>
              <a:t>**Since June 1, 2000, laboratories and health care providers in New York State have been required to report HIV infection even in persons without AIDS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65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1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4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26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1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3"/>
            <a:ext cx="7783996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6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05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50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47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1"/>
            <a:ext cx="7783996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19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2" y="2223881"/>
            <a:ext cx="7783996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3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5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6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791903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210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2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98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1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7" y="3865206"/>
            <a:ext cx="4578163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9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30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06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6" y="1220737"/>
            <a:ext cx="8316212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37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10" y="1200342"/>
            <a:ext cx="7783996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10" y="3665825"/>
            <a:ext cx="7783996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99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86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8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7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4" y="3638196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08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9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46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61" y="1476375"/>
            <a:ext cx="5165730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7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46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6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77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79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71" y="2327455"/>
            <a:ext cx="8122877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7" y="387508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41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2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5" y="1160473"/>
            <a:ext cx="8122877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2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3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60" y="1837581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2" y="2554219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7" y="1760462"/>
            <a:ext cx="8316212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4" y="3055721"/>
            <a:ext cx="831495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28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19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4" y="2801030"/>
            <a:ext cx="346141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20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8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3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3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87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OCPHDept@montefiore.or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076" y="1584988"/>
            <a:ext cx="11877674" cy="33547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800" dirty="0" smtClean="0"/>
              <a:t>Bronx Community Health Dashboard: 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4400" b="0" i="1" dirty="0" smtClean="0"/>
              <a:t>HIV and AIDS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>Created: 5/4/2017</a:t>
            </a:r>
            <a:br>
              <a:rPr lang="en-US" sz="2400" b="0" dirty="0" smtClean="0"/>
            </a:br>
            <a:r>
              <a:rPr lang="en-US" sz="2400" b="0" dirty="0" smtClean="0"/>
              <a:t>Last Updated: 3/20/2019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See last </a:t>
            </a:r>
            <a:r>
              <a:rPr lang="en-US" sz="2400" b="0" dirty="0">
                <a:hlinkClick r:id="rId3" action="ppaction://hlinksldjump"/>
              </a:rPr>
              <a:t>slide</a:t>
            </a:r>
            <a:r>
              <a:rPr lang="en-US" sz="2400" b="0" dirty="0"/>
              <a:t> for more information about this project.</a:t>
            </a:r>
          </a:p>
        </p:txBody>
      </p:sp>
    </p:spTree>
    <p:extLst>
      <p:ext uri="{BB962C8B-B14F-4D97-AF65-F5344CB8AC3E}">
        <p14:creationId xmlns:p14="http://schemas.microsoft.com/office/powerpoint/2010/main" val="14546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10969943" cy="830997"/>
          </a:xfrm>
        </p:spPr>
        <p:txBody>
          <a:bodyPr/>
          <a:lstStyle/>
          <a:p>
            <a:r>
              <a:rPr lang="en-US" dirty="0" smtClean="0"/>
              <a:t>Since 2004, the Bronx has had the highest percentage of people ever getting an HIV/AIDS test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48935553"/>
              </p:ext>
            </p:extLst>
          </p:nvPr>
        </p:nvGraphicFramePr>
        <p:xfrm>
          <a:off x="608012" y="1495506"/>
          <a:ext cx="9549342" cy="48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2004-2017. </a:t>
            </a:r>
          </a:p>
          <a:p>
            <a:r>
              <a:rPr lang="en-US" sz="1200" dirty="0" smtClean="0"/>
              <a:t>Comparable data not collected in 2006.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6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 smtClean="0"/>
              <a:t>HIV Diagnoses in the Bronx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5212" y="6181636"/>
            <a:ext cx="906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Data source: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New York City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HIV/AIDS Annual Surveillance Statistics, 2001-2017.  2002-2004 data for the Asian population is unstable.</a:t>
            </a:r>
          </a:p>
          <a:p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For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2016 and 2017, denominators are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from the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American Community Survey.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For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all other years, denominators are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DOHMH population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estimates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1812" y="304800"/>
            <a:ext cx="1127760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HIV diagnosis rates have decreased in all groups, but disparities remain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40711" y="2069068"/>
            <a:ext cx="367904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Non-Hispanic black population’s HIV diagnosis rate has fallen over 3 fold since 2001 but remains highest of all race/ethnicities in the Bronx</a:t>
            </a:r>
            <a:endParaRPr lang="en-US" sz="1500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45859416"/>
              </p:ext>
            </p:extLst>
          </p:nvPr>
        </p:nvGraphicFramePr>
        <p:xfrm>
          <a:off x="1228193" y="1204153"/>
          <a:ext cx="8939742" cy="48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294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57200"/>
            <a:ext cx="10969943" cy="461665"/>
          </a:xfrm>
        </p:spPr>
        <p:txBody>
          <a:bodyPr/>
          <a:lstStyle/>
          <a:p>
            <a:r>
              <a:rPr lang="en-US" dirty="0" smtClean="0"/>
              <a:t>Males in the Bronx have higher rates of HIV diagnoses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05375"/>
              </p:ext>
            </p:extLst>
          </p:nvPr>
        </p:nvGraphicFramePr>
        <p:xfrm>
          <a:off x="227012" y="1447800"/>
          <a:ext cx="5715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2608" y="6172200"/>
            <a:ext cx="845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2006-2017.</a:t>
            </a:r>
          </a:p>
          <a:p>
            <a:r>
              <a:rPr lang="en-US" sz="1200" dirty="0" smtClean="0"/>
              <a:t>For </a:t>
            </a:r>
            <a:r>
              <a:rPr lang="en-US" sz="1200" dirty="0"/>
              <a:t>2016 and 2017, denominators are from American Community Survey.  For all other years, denominators are DOHMH population estimates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318780"/>
              </p:ext>
            </p:extLst>
          </p:nvPr>
        </p:nvGraphicFramePr>
        <p:xfrm>
          <a:off x="6018212" y="1447800"/>
          <a:ext cx="6019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001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1389522"/>
            <a:ext cx="5086436" cy="498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193218"/>
            <a:ext cx="5523430" cy="1200329"/>
          </a:xfrm>
        </p:spPr>
        <p:txBody>
          <a:bodyPr/>
          <a:lstStyle/>
          <a:p>
            <a:r>
              <a:rPr lang="en-US" dirty="0" smtClean="0"/>
              <a:t>4 of 10 community districts with highest rates of new HIV diagnoses are in the Bronx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0349"/>
              </p:ext>
            </p:extLst>
          </p:nvPr>
        </p:nvGraphicFramePr>
        <p:xfrm>
          <a:off x="135499" y="3505200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/>
                <a:gridCol w="1455215"/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951" y="645602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Community Health Profiles, 2018.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46178" y="1676400"/>
            <a:ext cx="1167233" cy="1066801"/>
            <a:chOff x="4124943" y="1544553"/>
            <a:chExt cx="1273874" cy="1165276"/>
          </a:xfrm>
        </p:grpSpPr>
        <p:grpSp>
          <p:nvGrpSpPr>
            <p:cNvPr id="10" name="Group 9"/>
            <p:cNvGrpSpPr/>
            <p:nvPr/>
          </p:nvGrpSpPr>
          <p:grpSpPr>
            <a:xfrm>
              <a:off x="4124943" y="1544553"/>
              <a:ext cx="1273874" cy="1165276"/>
              <a:chOff x="4116317" y="1553179"/>
              <a:chExt cx="1273874" cy="116527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53422" y="2499933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201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87987" y="2499932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202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26960" y="2287981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16317" y="2256801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204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87986" y="2038280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206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39982" y="17885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207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225926" y="1553180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208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41734" y="2371215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209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24432" y="2317641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210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74948" y="1973512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211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774948" y="1553179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212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210406" y="2029654"/>
              <a:ext cx="365759" cy="21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205</a:t>
              </a:r>
            </a:p>
          </p:txBody>
        </p:sp>
      </p:grp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389874"/>
              </p:ext>
            </p:extLst>
          </p:nvPr>
        </p:nvGraphicFramePr>
        <p:xfrm>
          <a:off x="6780212" y="76200"/>
          <a:ext cx="5313364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389812" y="1295400"/>
            <a:ext cx="123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Bronx 35.7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89812" y="2029407"/>
            <a:ext cx="123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NYC 24.0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6975" y="76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Highest: Central Harlem and Brownsville</a:t>
            </a:r>
            <a:endParaRPr lang="en-US" sz="1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1978875"/>
              </p:ext>
            </p:extLst>
          </p:nvPr>
        </p:nvGraphicFramePr>
        <p:xfrm>
          <a:off x="6170612" y="2895601"/>
          <a:ext cx="5791200" cy="369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947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969943" cy="830997"/>
          </a:xfrm>
        </p:spPr>
        <p:txBody>
          <a:bodyPr/>
          <a:lstStyle/>
          <a:p>
            <a:r>
              <a:rPr lang="en-US" dirty="0" smtClean="0"/>
              <a:t>In the Bronx, HIV diagnoses are highest for men who have sex with men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4791" y="6400800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2001-2017.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4012" y="3960168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*numbers from 2017 data</a:t>
            </a:r>
            <a:endParaRPr lang="en-US" sz="900" dirty="0"/>
          </a:p>
        </p:txBody>
      </p:sp>
      <p:sp>
        <p:nvSpPr>
          <p:cNvPr id="12" name="Right Arrow 11"/>
          <p:cNvSpPr/>
          <p:nvPr/>
        </p:nvSpPr>
        <p:spPr>
          <a:xfrm rot="18917443">
            <a:off x="8456156" y="4122354"/>
            <a:ext cx="847872" cy="3508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6221747"/>
              </p:ext>
            </p:extLst>
          </p:nvPr>
        </p:nvGraphicFramePr>
        <p:xfrm>
          <a:off x="531812" y="1295400"/>
          <a:ext cx="815461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46114819"/>
              </p:ext>
            </p:extLst>
          </p:nvPr>
        </p:nvGraphicFramePr>
        <p:xfrm>
          <a:off x="8455398" y="1634772"/>
          <a:ext cx="3605742" cy="255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73072" y="4720684"/>
            <a:ext cx="273322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Abbreviations</a:t>
            </a:r>
          </a:p>
          <a:p>
            <a:r>
              <a:rPr lang="en-US" sz="1200" dirty="0" smtClean="0"/>
              <a:t>MSM=men who have sex with men</a:t>
            </a:r>
          </a:p>
          <a:p>
            <a:r>
              <a:rPr lang="en-US" sz="1200" dirty="0" smtClean="0"/>
              <a:t>IDU=people who inject drugs</a:t>
            </a:r>
          </a:p>
          <a:p>
            <a:r>
              <a:rPr lang="en-US" sz="1200" dirty="0" smtClean="0"/>
              <a:t>MSM-IDU=men who have sex with men and inject drugs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4027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69182320"/>
              </p:ext>
            </p:extLst>
          </p:nvPr>
        </p:nvGraphicFramePr>
        <p:xfrm>
          <a:off x="8581495" y="1905000"/>
          <a:ext cx="3605742" cy="255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969943" cy="830997"/>
          </a:xfrm>
        </p:spPr>
        <p:txBody>
          <a:bodyPr/>
          <a:lstStyle/>
          <a:p>
            <a:r>
              <a:rPr lang="en-US" dirty="0" smtClean="0"/>
              <a:t>HIV diagnoses are highest for females with heterosexual contact in the Bronx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4791" y="6400800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2001-2017.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4012" y="4075584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*numbers from 2017 data</a:t>
            </a:r>
            <a:endParaRPr lang="en-US" sz="900" dirty="0"/>
          </a:p>
        </p:txBody>
      </p:sp>
      <p:sp>
        <p:nvSpPr>
          <p:cNvPr id="12" name="Right Arrow 11"/>
          <p:cNvSpPr/>
          <p:nvPr/>
        </p:nvSpPr>
        <p:spPr>
          <a:xfrm rot="18917443">
            <a:off x="8473697" y="4165006"/>
            <a:ext cx="726615" cy="3508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83818673"/>
              </p:ext>
            </p:extLst>
          </p:nvPr>
        </p:nvGraphicFramePr>
        <p:xfrm>
          <a:off x="759199" y="1295400"/>
          <a:ext cx="7696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243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 smtClean="0"/>
              <a:t>AIDS Diagnoses in the Bronx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8052" y="5105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AIDS diagnosis is defined as:</a:t>
            </a:r>
          </a:p>
          <a:p>
            <a:r>
              <a:rPr lang="en-US" dirty="0" smtClean="0"/>
              <a:t>1) Those diagnosed concurrent with HIV</a:t>
            </a:r>
          </a:p>
          <a:p>
            <a:r>
              <a:rPr lang="en-US" dirty="0" smtClean="0"/>
              <a:t>2) Those who transitioned from HIV to AIDS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AIDS diagnoses rates are highest among the non-Hispanic black population in the Bronx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027003"/>
            <a:ext cx="887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2001-2017. </a:t>
            </a:r>
          </a:p>
          <a:p>
            <a:r>
              <a:rPr lang="en-US" sz="1200" dirty="0" smtClean="0"/>
              <a:t>2001-2004 data for Asian population is unstable.</a:t>
            </a:r>
          </a:p>
          <a:p>
            <a:r>
              <a:rPr lang="en-US" sz="1200" dirty="0" smtClean="0"/>
              <a:t>For 2016 and 2017, denominators are from American Community Survey.  For all other years, denominators are DOHMH population estimates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812" y="1828800"/>
            <a:ext cx="346579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AIDS Diagnosis</a:t>
            </a:r>
            <a:r>
              <a:rPr lang="en-US" sz="1400" dirty="0" smtClean="0"/>
              <a:t>: HIV-infected </a:t>
            </a:r>
            <a:r>
              <a:rPr lang="en-US" sz="1400" dirty="0"/>
              <a:t>and either </a:t>
            </a:r>
            <a:r>
              <a:rPr lang="en-US" sz="1400" dirty="0" smtClean="0"/>
              <a:t>≥1 AIDS-defining </a:t>
            </a:r>
            <a:r>
              <a:rPr lang="en-US" sz="1400" dirty="0"/>
              <a:t>opportunistic </a:t>
            </a:r>
            <a:r>
              <a:rPr lang="en-US" sz="1400" dirty="0" smtClean="0"/>
              <a:t>illness or </a:t>
            </a:r>
            <a:r>
              <a:rPr lang="en-US" sz="1400" dirty="0"/>
              <a:t>a </a:t>
            </a:r>
            <a:r>
              <a:rPr lang="en-US" sz="1400" dirty="0" smtClean="0"/>
              <a:t>lab </a:t>
            </a:r>
            <a:r>
              <a:rPr lang="en-US" sz="1400" dirty="0"/>
              <a:t>test indicating suppressed CD4+ cell counts (&lt;200 cells/µL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42011567"/>
              </p:ext>
            </p:extLst>
          </p:nvPr>
        </p:nvGraphicFramePr>
        <p:xfrm>
          <a:off x="608012" y="1676400"/>
          <a:ext cx="8482542" cy="430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639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57200"/>
            <a:ext cx="10969943" cy="461665"/>
          </a:xfrm>
        </p:spPr>
        <p:txBody>
          <a:bodyPr/>
          <a:lstStyle/>
          <a:p>
            <a:r>
              <a:rPr lang="en-US" dirty="0" smtClean="0"/>
              <a:t>Males in the Bronx have higher rates of AIDS diagnoses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7887" y="6019800"/>
            <a:ext cx="887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2001-2017. </a:t>
            </a:r>
          </a:p>
          <a:p>
            <a:r>
              <a:rPr lang="en-US" sz="1200" dirty="0" smtClean="0"/>
              <a:t>AIDS diagnosis rates pre-2006 are unavailable. </a:t>
            </a:r>
          </a:p>
          <a:p>
            <a:r>
              <a:rPr lang="en-US" sz="1200" dirty="0" smtClean="0"/>
              <a:t>For </a:t>
            </a:r>
            <a:r>
              <a:rPr lang="en-US" sz="1200" dirty="0"/>
              <a:t>2016 and 2017, denominators are from American Community Survey.  For all other years, denominators are DOHMH population estimates.</a:t>
            </a:r>
          </a:p>
          <a:p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00424726"/>
              </p:ext>
            </p:extLst>
          </p:nvPr>
        </p:nvGraphicFramePr>
        <p:xfrm>
          <a:off x="5942012" y="1143000"/>
          <a:ext cx="5967942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85976164"/>
              </p:ext>
            </p:extLst>
          </p:nvPr>
        </p:nvGraphicFramePr>
        <p:xfrm>
          <a:off x="303212" y="1253772"/>
          <a:ext cx="5867399" cy="476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672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verview of HIV/AIDS in the Bronx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1621550"/>
              </p:ext>
            </p:extLst>
          </p:nvPr>
        </p:nvGraphicFramePr>
        <p:xfrm>
          <a:off x="1065212" y="1295400"/>
          <a:ext cx="9906000" cy="484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2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10969943" cy="830997"/>
          </a:xfrm>
        </p:spPr>
        <p:txBody>
          <a:bodyPr/>
          <a:lstStyle/>
          <a:p>
            <a:r>
              <a:rPr lang="en-US" dirty="0" smtClean="0"/>
              <a:t>In the Bronx, AIDS diagnoses are highest for men who have sex with men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2001-2017. </a:t>
            </a:r>
          </a:p>
          <a:p>
            <a:r>
              <a:rPr lang="en-US" sz="1200" dirty="0" smtClean="0"/>
              <a:t>MSM-IDU category was not created until 2009; Transgender category was not created until 2011.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514012" y="44958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*numbers from 2017 data</a:t>
            </a:r>
            <a:endParaRPr lang="en-US" sz="900" dirty="0"/>
          </a:p>
        </p:txBody>
      </p:sp>
      <p:sp>
        <p:nvSpPr>
          <p:cNvPr id="11" name="Right Arrow 10"/>
          <p:cNvSpPr/>
          <p:nvPr/>
        </p:nvSpPr>
        <p:spPr>
          <a:xfrm rot="18964972">
            <a:off x="8566319" y="4345687"/>
            <a:ext cx="799583" cy="3508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91466483"/>
              </p:ext>
            </p:extLst>
          </p:nvPr>
        </p:nvGraphicFramePr>
        <p:xfrm>
          <a:off x="536837" y="1447800"/>
          <a:ext cx="8025342" cy="461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80130703"/>
              </p:ext>
            </p:extLst>
          </p:nvPr>
        </p:nvGraphicFramePr>
        <p:xfrm>
          <a:off x="8615656" y="1978788"/>
          <a:ext cx="3422356" cy="263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2412" y="4876800"/>
            <a:ext cx="273322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Abbreviations</a:t>
            </a:r>
          </a:p>
          <a:p>
            <a:r>
              <a:rPr lang="en-US" sz="1200" dirty="0" smtClean="0"/>
              <a:t>MSM=men who have sex with men</a:t>
            </a:r>
          </a:p>
          <a:p>
            <a:r>
              <a:rPr lang="en-US" sz="1200" dirty="0"/>
              <a:t>IDU=people who inject drugs</a:t>
            </a:r>
          </a:p>
          <a:p>
            <a:r>
              <a:rPr lang="en-US" sz="1200" dirty="0" smtClean="0"/>
              <a:t>MSM-IDU=men who have sex with men and inject drugs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02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0969943" cy="830997"/>
          </a:xfrm>
        </p:spPr>
        <p:txBody>
          <a:bodyPr/>
          <a:lstStyle/>
          <a:p>
            <a:r>
              <a:rPr lang="en-US" dirty="0" smtClean="0"/>
              <a:t>In the Bronx, AIDS diagnoses are highest for </a:t>
            </a:r>
            <a:r>
              <a:rPr lang="en-US" dirty="0"/>
              <a:t>f</a:t>
            </a:r>
            <a:r>
              <a:rPr lang="en-US" dirty="0" smtClean="0"/>
              <a:t>emales with heterosexual contact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2001-2017. </a:t>
            </a:r>
          </a:p>
          <a:p>
            <a:r>
              <a:rPr lang="en-US" sz="1200" dirty="0" smtClean="0"/>
              <a:t>MSM-IDU category was not created until 2009; </a:t>
            </a:r>
            <a:r>
              <a:rPr lang="en-US" sz="1200" dirty="0"/>
              <a:t>Transgender category was not created until 2011.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7812" y="4098621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*numbers from 2017 data</a:t>
            </a:r>
            <a:endParaRPr lang="en-US" sz="900" dirty="0"/>
          </a:p>
        </p:txBody>
      </p:sp>
      <p:sp>
        <p:nvSpPr>
          <p:cNvPr id="13" name="Right Arrow 12"/>
          <p:cNvSpPr/>
          <p:nvPr/>
        </p:nvSpPr>
        <p:spPr>
          <a:xfrm rot="18917443">
            <a:off x="8219723" y="4472592"/>
            <a:ext cx="902025" cy="3508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52283496"/>
              </p:ext>
            </p:extLst>
          </p:nvPr>
        </p:nvGraphicFramePr>
        <p:xfrm>
          <a:off x="510731" y="1524000"/>
          <a:ext cx="7694987" cy="446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33980732"/>
              </p:ext>
            </p:extLst>
          </p:nvPr>
        </p:nvGraphicFramePr>
        <p:xfrm>
          <a:off x="8532813" y="2160614"/>
          <a:ext cx="3341390" cy="248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362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8106250" cy="1421928"/>
          </a:xfrm>
        </p:spPr>
        <p:txBody>
          <a:bodyPr/>
          <a:lstStyle/>
          <a:p>
            <a:r>
              <a:rPr lang="en-US" dirty="0" smtClean="0"/>
              <a:t>HIV/AIDS Related Care in the Bronx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81000"/>
            <a:ext cx="10969943" cy="830997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Timely initiation of care among </a:t>
            </a:r>
            <a:r>
              <a:rPr lang="en-US" altLang="en-US" dirty="0" smtClean="0">
                <a:solidFill>
                  <a:srgbClr val="000000"/>
                </a:solidFill>
              </a:rPr>
              <a:t>those newly </a:t>
            </a:r>
            <a:r>
              <a:rPr lang="en-US" altLang="en-US" dirty="0">
                <a:solidFill>
                  <a:srgbClr val="000000"/>
                </a:solidFill>
              </a:rPr>
              <a:t>diagnosed </a:t>
            </a:r>
            <a:r>
              <a:rPr lang="en-US" altLang="en-US" dirty="0" smtClean="0">
                <a:solidFill>
                  <a:srgbClr val="000000"/>
                </a:solidFill>
              </a:rPr>
              <a:t>with </a:t>
            </a:r>
            <a:r>
              <a:rPr lang="en-US" altLang="en-US" dirty="0">
                <a:solidFill>
                  <a:srgbClr val="000000"/>
                </a:solidFill>
              </a:rPr>
              <a:t>HIV </a:t>
            </a:r>
            <a:r>
              <a:rPr lang="en-US" altLang="en-US" dirty="0" smtClean="0">
                <a:solidFill>
                  <a:srgbClr val="000000"/>
                </a:solidFill>
              </a:rPr>
              <a:t>slightly increased in </a:t>
            </a:r>
            <a:r>
              <a:rPr lang="en-US" altLang="en-US" dirty="0">
                <a:solidFill>
                  <a:srgbClr val="000000"/>
                </a:solidFill>
              </a:rPr>
              <a:t>the Bronx between </a:t>
            </a:r>
            <a:r>
              <a:rPr lang="en-US" altLang="en-US" dirty="0" smtClean="0">
                <a:solidFill>
                  <a:srgbClr val="000000"/>
                </a:solidFill>
              </a:rPr>
              <a:t>2013 </a:t>
            </a:r>
            <a:r>
              <a:rPr lang="en-US" altLang="en-US" dirty="0">
                <a:solidFill>
                  <a:srgbClr val="000000"/>
                </a:solidFill>
              </a:rPr>
              <a:t>and </a:t>
            </a:r>
            <a:r>
              <a:rPr lang="en-US" altLang="en-US" dirty="0" smtClean="0">
                <a:solidFill>
                  <a:srgbClr val="000000"/>
                </a:solidFill>
              </a:rPr>
              <a:t>2017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227667"/>
              </p:ext>
            </p:extLst>
          </p:nvPr>
        </p:nvGraphicFramePr>
        <p:xfrm>
          <a:off x="1141412" y="1600200"/>
          <a:ext cx="8382000" cy="446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HIV/AIDS in the Bronx, New York City, 2017.</a:t>
            </a:r>
          </a:p>
          <a:p>
            <a:r>
              <a:rPr lang="en-US" sz="1200" dirty="0" smtClean="0"/>
              <a:t>As reported to the New York City Department of Health and Mental Hygiene by March 31, 2018.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3412" y="2971800"/>
            <a:ext cx="2286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Timely initiation of care is defined as first CD4 or VL drawn within</a:t>
            </a:r>
            <a:r>
              <a:rPr lang="en-US" altLang="en-US" sz="1200" dirty="0">
                <a:cs typeface="Arial" charset="0"/>
              </a:rPr>
              <a:t> </a:t>
            </a:r>
            <a:r>
              <a:rPr lang="en-US" altLang="en-US" sz="1200" dirty="0" smtClean="0"/>
              <a:t>30 days of </a:t>
            </a:r>
            <a:r>
              <a:rPr lang="en-US" altLang="en-US" sz="1200" dirty="0"/>
              <a:t>HIV </a:t>
            </a:r>
            <a:r>
              <a:rPr lang="en-US" altLang="en-US" sz="1200" dirty="0" smtClean="0"/>
              <a:t>diagnosis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0085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84" y="228600"/>
            <a:ext cx="11658600" cy="914400"/>
          </a:xfrm>
        </p:spPr>
        <p:txBody>
          <a:bodyPr/>
          <a:lstStyle/>
          <a:p>
            <a:r>
              <a:rPr lang="en-US" altLang="en-US" sz="2800" dirty="0"/>
              <a:t>Among </a:t>
            </a:r>
            <a:r>
              <a:rPr lang="en-US" altLang="en-US" sz="2800" dirty="0" smtClean="0"/>
              <a:t>Bronx residents newly </a:t>
            </a:r>
            <a:r>
              <a:rPr lang="en-US" altLang="en-US" sz="2800" dirty="0"/>
              <a:t>diagnosed with </a:t>
            </a:r>
            <a:r>
              <a:rPr lang="en-US" altLang="en-US" sz="2800" dirty="0" smtClean="0"/>
              <a:t>HIV in 2017, Hispanic residents were </a:t>
            </a:r>
            <a:r>
              <a:rPr lang="en-US" altLang="en-US" sz="2800" dirty="0"/>
              <a:t>most likely to have timely initiation of </a:t>
            </a:r>
            <a:r>
              <a:rPr lang="en-US" altLang="en-US" sz="2800" dirty="0" smtClean="0"/>
              <a:t>care</a:t>
            </a:r>
            <a:endParaRPr lang="en-US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360704"/>
              </p:ext>
            </p:extLst>
          </p:nvPr>
        </p:nvGraphicFramePr>
        <p:xfrm>
          <a:off x="1141412" y="1490404"/>
          <a:ext cx="9144000" cy="475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47212" y="1480903"/>
            <a:ext cx="2438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Timely initiation of care is defined as first CD4 or VL drawn within</a:t>
            </a:r>
            <a:r>
              <a:rPr lang="en-US" altLang="en-US" sz="1200" dirty="0">
                <a:cs typeface="Arial" charset="0"/>
              </a:rPr>
              <a:t> </a:t>
            </a:r>
            <a:r>
              <a:rPr lang="en-US" altLang="en-US" sz="1200" dirty="0"/>
              <a:t>30 days of HIV diagnosis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HIV/AIDS in the Bronx, New York City, 2017.</a:t>
            </a:r>
          </a:p>
          <a:p>
            <a:r>
              <a:rPr lang="en-US" sz="1200" dirty="0" smtClean="0"/>
              <a:t>As reported to the New York City Department of Health and Mental Hygiene by March 31, 2018.</a:t>
            </a:r>
          </a:p>
        </p:txBody>
      </p:sp>
    </p:spTree>
    <p:extLst>
      <p:ext uri="{BB962C8B-B14F-4D97-AF65-F5344CB8AC3E}">
        <p14:creationId xmlns:p14="http://schemas.microsoft.com/office/powerpoint/2010/main" val="457864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10969943" cy="830997"/>
          </a:xfrm>
        </p:spPr>
        <p:txBody>
          <a:bodyPr/>
          <a:lstStyle/>
          <a:p>
            <a:r>
              <a:rPr lang="en-US" altLang="en-US" dirty="0"/>
              <a:t>Among </a:t>
            </a:r>
            <a:r>
              <a:rPr lang="en-US" altLang="en-US" dirty="0" smtClean="0"/>
              <a:t>Bronx residents newly </a:t>
            </a:r>
            <a:r>
              <a:rPr lang="en-US" altLang="en-US" dirty="0"/>
              <a:t>diagnosed with </a:t>
            </a:r>
            <a:r>
              <a:rPr lang="en-US" altLang="en-US" dirty="0" smtClean="0"/>
              <a:t>HIV in 2017, MSM-IDU </a:t>
            </a:r>
            <a:r>
              <a:rPr lang="en-US" altLang="en-US" dirty="0"/>
              <a:t>were most likely to have timely initiation of </a:t>
            </a:r>
            <a:r>
              <a:rPr lang="en-US" altLang="en-US" dirty="0" smtClean="0"/>
              <a:t>care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47212" y="1480903"/>
            <a:ext cx="2438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Timely initiation of care is defined as first CD4 or VL drawn within</a:t>
            </a:r>
            <a:r>
              <a:rPr lang="en-US" altLang="en-US" sz="1200" dirty="0">
                <a:cs typeface="Arial" charset="0"/>
              </a:rPr>
              <a:t> </a:t>
            </a:r>
            <a:r>
              <a:rPr lang="en-US" altLang="en-US" sz="1200" dirty="0" smtClean="0"/>
              <a:t>30 days of </a:t>
            </a:r>
            <a:r>
              <a:rPr lang="en-US" altLang="en-US" sz="1200" dirty="0"/>
              <a:t>HIV </a:t>
            </a:r>
            <a:r>
              <a:rPr lang="en-US" altLang="en-US" sz="1200" dirty="0" smtClean="0"/>
              <a:t>diagnosis.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523038"/>
              </p:ext>
            </p:extLst>
          </p:nvPr>
        </p:nvGraphicFramePr>
        <p:xfrm>
          <a:off x="1014791" y="990600"/>
          <a:ext cx="847763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4791" y="63201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HIV/AIDS in the Bronx, New York City, 2017.</a:t>
            </a:r>
          </a:p>
          <a:p>
            <a:r>
              <a:rPr lang="en-US" sz="1200" dirty="0" smtClean="0"/>
              <a:t>As reported to the New York City Department of Health and Mental Hygiene by March 31, 2018.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94812" y="4495800"/>
            <a:ext cx="273322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Abbreviations</a:t>
            </a:r>
          </a:p>
          <a:p>
            <a:r>
              <a:rPr lang="en-US" sz="1200" dirty="0" smtClean="0"/>
              <a:t>MSM=men who have sex with men</a:t>
            </a:r>
          </a:p>
          <a:p>
            <a:r>
              <a:rPr lang="en-US" sz="1200" dirty="0"/>
              <a:t>IDU=people who inject drugs</a:t>
            </a:r>
          </a:p>
          <a:p>
            <a:r>
              <a:rPr lang="en-US" sz="1200" dirty="0" smtClean="0"/>
              <a:t>MSM-IDU=men who have sex with men and inject drugs</a:t>
            </a:r>
          </a:p>
          <a:p>
            <a:r>
              <a:rPr lang="en-US" sz="1200" dirty="0" smtClean="0"/>
              <a:t>TG-SC=transgender sexual contact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026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36625"/>
            <a:ext cx="10969943" cy="781752"/>
          </a:xfrm>
        </p:spPr>
        <p:txBody>
          <a:bodyPr/>
          <a:lstStyle/>
          <a:p>
            <a:r>
              <a:rPr lang="en-US" sz="2800" dirty="0" smtClean="0"/>
              <a:t>Newly diagnosed Bronx residents are equally likely to initiate care, but somewhat less likely to have viral suppression, 2017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29923693"/>
              </p:ext>
            </p:extLst>
          </p:nvPr>
        </p:nvGraphicFramePr>
        <p:xfrm>
          <a:off x="202671" y="1295400"/>
          <a:ext cx="1183534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3353" y="1219200"/>
            <a:ext cx="317605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Timely Initiation of Care Among Newly Diagnosed,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871" y="1219200"/>
            <a:ext cx="307234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Viral Suppression* within 6 Months of HIV Diagnosis,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3005" y="1219200"/>
            <a:ext cx="33388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Viral Suppression* Among PLWHA, 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5612" y="15240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99412" y="15240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0012" y="5862935"/>
            <a:ext cx="632460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*Viral suppression: Viral load ≤200 copies/mL; PLWHA: People Living with HIV/AIDS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212" y="5862935"/>
            <a:ext cx="3733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Timely initiation: First CD4 or viral load drawn within 30 days of diagnosis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HIV/AIDS in the Bronx, New York City, 2017.</a:t>
            </a:r>
          </a:p>
          <a:p>
            <a:r>
              <a:rPr lang="en-US" sz="1200" dirty="0" smtClean="0"/>
              <a:t>As reported to the New York City Department of Health and Mental Hygiene by March 31, 2018.</a:t>
            </a:r>
          </a:p>
        </p:txBody>
      </p:sp>
    </p:spTree>
    <p:extLst>
      <p:ext uri="{BB962C8B-B14F-4D97-AF65-F5344CB8AC3E}">
        <p14:creationId xmlns:p14="http://schemas.microsoft.com/office/powerpoint/2010/main" val="10293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36625"/>
            <a:ext cx="10969943" cy="781752"/>
          </a:xfrm>
        </p:spPr>
        <p:txBody>
          <a:bodyPr/>
          <a:lstStyle/>
          <a:p>
            <a:r>
              <a:rPr lang="en-US" sz="2800" dirty="0" smtClean="0"/>
              <a:t>HIV/AIDS related care by risk category for </a:t>
            </a:r>
            <a:r>
              <a:rPr lang="en-US" sz="2800" u="sng" dirty="0" smtClean="0"/>
              <a:t>all of New York City</a:t>
            </a:r>
            <a:r>
              <a:rPr lang="en-US" sz="2800" dirty="0" smtClean="0"/>
              <a:t>, 2017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56790564"/>
              </p:ext>
            </p:extLst>
          </p:nvPr>
        </p:nvGraphicFramePr>
        <p:xfrm>
          <a:off x="128427" y="1404610"/>
          <a:ext cx="1183534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153" y="1143000"/>
            <a:ext cx="317605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Timely Initiation of Care Among Newly Diagnosed,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2812" y="1143000"/>
            <a:ext cx="307234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Viral Suppression* within 6 Months of HIV Diagnosis,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2812" y="1143000"/>
            <a:ext cx="33388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Viral Suppression* Among PLWHA, 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65071" y="14478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23212" y="14478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0012" y="5895201"/>
            <a:ext cx="632460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*Viral suppression: Viral load ≤200 copies/mL; PLWHA: People Living with HIV/AIDS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812" y="5786735"/>
            <a:ext cx="3733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Timely initiation: First CD4 or viral load drawn within 30 days of diagnosis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9012" y="6320135"/>
            <a:ext cx="919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HIV/AIDS in the Bronx, New York City, 2017.</a:t>
            </a:r>
          </a:p>
          <a:p>
            <a:r>
              <a:rPr lang="en-US" sz="1200" dirty="0" smtClean="0"/>
              <a:t>As reported to the New York City Department of Health and Mental Hygiene by March 31, 2018.</a:t>
            </a:r>
          </a:p>
        </p:txBody>
      </p:sp>
    </p:spTree>
    <p:extLst>
      <p:ext uri="{BB962C8B-B14F-4D97-AF65-F5344CB8AC3E}">
        <p14:creationId xmlns:p14="http://schemas.microsoft.com/office/powerpoint/2010/main" val="18545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455263"/>
            <a:ext cx="11430000" cy="781752"/>
          </a:xfrm>
        </p:spPr>
        <p:txBody>
          <a:bodyPr/>
          <a:lstStyle/>
          <a:p>
            <a:r>
              <a:rPr lang="en-US" altLang="en-US" sz="2800" dirty="0"/>
              <a:t>Among </a:t>
            </a:r>
            <a:r>
              <a:rPr lang="en-US" altLang="en-US" sz="2800" dirty="0" smtClean="0"/>
              <a:t>Bronx residents newly </a:t>
            </a:r>
            <a:r>
              <a:rPr lang="en-US" altLang="en-US" sz="2800" dirty="0"/>
              <a:t>diagnosed with </a:t>
            </a:r>
            <a:r>
              <a:rPr lang="en-US" altLang="en-US" sz="2800" dirty="0" smtClean="0"/>
              <a:t>HIV, 41% achieved viral </a:t>
            </a:r>
            <a:r>
              <a:rPr lang="en-US" altLang="en-US" sz="2800" dirty="0"/>
              <a:t>suppression </a:t>
            </a:r>
            <a:r>
              <a:rPr lang="en-US" altLang="en-US" sz="2800" dirty="0" smtClean="0"/>
              <a:t>within 3 </a:t>
            </a:r>
            <a:r>
              <a:rPr lang="en-US" altLang="en-US" sz="2800" dirty="0"/>
              <a:t>months and </a:t>
            </a:r>
            <a:r>
              <a:rPr lang="en-US" altLang="en-US" sz="2800" dirty="0" smtClean="0"/>
              <a:t>61% within 6 months</a:t>
            </a:r>
            <a:endParaRPr lang="en-US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253397"/>
              </p:ext>
            </p:extLst>
          </p:nvPr>
        </p:nvGraphicFramePr>
        <p:xfrm>
          <a:off x="1141412" y="1219200"/>
          <a:ext cx="8153400" cy="49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94812" y="1769893"/>
            <a:ext cx="18288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/>
              <a:t>Viral suppression is defined as viral load ≤200 copies/mL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HIV/AIDS in the Bronx, New York City, 2017.</a:t>
            </a:r>
          </a:p>
          <a:p>
            <a:r>
              <a:rPr lang="en-US" sz="1200" dirty="0" smtClean="0"/>
              <a:t>As reported to the New York City Department of Health and Mental Hygiene by March 31, 2018.</a:t>
            </a:r>
          </a:p>
        </p:txBody>
      </p:sp>
    </p:spTree>
    <p:extLst>
      <p:ext uri="{BB962C8B-B14F-4D97-AF65-F5344CB8AC3E}">
        <p14:creationId xmlns:p14="http://schemas.microsoft.com/office/powerpoint/2010/main" val="1728949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55263"/>
            <a:ext cx="11112222" cy="781752"/>
          </a:xfrm>
        </p:spPr>
        <p:txBody>
          <a:bodyPr/>
          <a:lstStyle/>
          <a:p>
            <a:r>
              <a:rPr lang="en-US" altLang="en-US" sz="2800" dirty="0"/>
              <a:t>Among </a:t>
            </a:r>
            <a:r>
              <a:rPr lang="en-US" altLang="en-US" sz="2800" dirty="0" smtClean="0"/>
              <a:t>people newly </a:t>
            </a:r>
            <a:r>
              <a:rPr lang="en-US" altLang="en-US" sz="2800" dirty="0"/>
              <a:t>diagnosed with HIV in the </a:t>
            </a:r>
            <a:r>
              <a:rPr lang="en-US" altLang="en-US" sz="2800" dirty="0" smtClean="0"/>
              <a:t>Bronx, </a:t>
            </a:r>
            <a:r>
              <a:rPr lang="en-US" altLang="en-US" sz="2800" dirty="0"/>
              <a:t>MSM were most likely to </a:t>
            </a:r>
            <a:r>
              <a:rPr lang="en-US" altLang="en-US" sz="2800" dirty="0" smtClean="0"/>
              <a:t>achieve </a:t>
            </a:r>
            <a:r>
              <a:rPr lang="en-US" altLang="en-US" sz="2800" dirty="0"/>
              <a:t>viral suppression within </a:t>
            </a:r>
            <a:r>
              <a:rPr lang="en-US" altLang="en-US" sz="2800" dirty="0" smtClean="0"/>
              <a:t>6 months</a:t>
            </a:r>
            <a:endParaRPr lang="en-US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481838"/>
              </p:ext>
            </p:extLst>
          </p:nvPr>
        </p:nvGraphicFramePr>
        <p:xfrm>
          <a:off x="1141412" y="1676400"/>
          <a:ext cx="8229600" cy="452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92863" y="1715869"/>
            <a:ext cx="18288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/>
              <a:t>Viral suppression is defined as viral load ≤200 copies/mL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14791" y="6337734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HIV Surveillance Registry, 2016. Data not available for 2017.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4812" y="4495800"/>
            <a:ext cx="273322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Abbreviations</a:t>
            </a:r>
          </a:p>
          <a:p>
            <a:r>
              <a:rPr lang="en-US" sz="1200" dirty="0" smtClean="0"/>
              <a:t>MSM=men who have sex with men</a:t>
            </a:r>
          </a:p>
          <a:p>
            <a:r>
              <a:rPr lang="en-US" sz="1200" dirty="0"/>
              <a:t>IDU=people who inject drugs</a:t>
            </a:r>
          </a:p>
          <a:p>
            <a:r>
              <a:rPr lang="en-US" sz="1200" dirty="0" smtClean="0"/>
              <a:t>MSM-IDU=men who have sex with men and inject drugs</a:t>
            </a:r>
          </a:p>
          <a:p>
            <a:r>
              <a:rPr lang="en-US" sz="1200" dirty="0" smtClean="0"/>
              <a:t>TG-SC=transgender sexual contact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49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Fewer people are being newly diagnosed with HIV and AIDS in the Bronx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1305" y="6476233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2001-2017.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13811" y="3657600"/>
            <a:ext cx="3084799" cy="21390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HIV Diagnosis</a:t>
            </a:r>
            <a:r>
              <a:rPr lang="en-US" sz="1400" dirty="0" smtClean="0"/>
              <a:t>: </a:t>
            </a:r>
            <a:r>
              <a:rPr lang="en-US" sz="1300" dirty="0" smtClean="0"/>
              <a:t>positive </a:t>
            </a:r>
            <a:r>
              <a:rPr lang="en-US" sz="1300" dirty="0"/>
              <a:t>Western blot test in adults and </a:t>
            </a:r>
            <a:r>
              <a:rPr lang="en-US" sz="1300" dirty="0" smtClean="0"/>
              <a:t>positive </a:t>
            </a:r>
            <a:r>
              <a:rPr lang="en-US" sz="1300" dirty="0"/>
              <a:t>PCR (polymerase chain reaction) test in infants </a:t>
            </a:r>
            <a:r>
              <a:rPr lang="en-US" sz="1300" dirty="0" smtClean="0"/>
              <a:t>&lt;18 months</a:t>
            </a:r>
            <a:endParaRPr lang="en-US" sz="1300" dirty="0"/>
          </a:p>
          <a:p>
            <a:endParaRPr lang="en-US" sz="1400" dirty="0" smtClean="0"/>
          </a:p>
          <a:p>
            <a:r>
              <a:rPr lang="en-US" sz="1400" u="sng" dirty="0" smtClean="0"/>
              <a:t>AIDS Diagnosis</a:t>
            </a:r>
            <a:r>
              <a:rPr lang="en-US" sz="1400" dirty="0" smtClean="0"/>
              <a:t>: </a:t>
            </a:r>
            <a:r>
              <a:rPr lang="en-US" sz="1300" dirty="0" smtClean="0"/>
              <a:t>HIV-infected </a:t>
            </a:r>
            <a:r>
              <a:rPr lang="en-US" sz="1300" dirty="0"/>
              <a:t>and either </a:t>
            </a:r>
            <a:r>
              <a:rPr lang="en-US" sz="1300" dirty="0" smtClean="0"/>
              <a:t>1+ AIDS-defining </a:t>
            </a:r>
            <a:r>
              <a:rPr lang="en-US" sz="1300" dirty="0"/>
              <a:t>opportunistic </a:t>
            </a:r>
            <a:r>
              <a:rPr lang="en-US" sz="1300" dirty="0" smtClean="0"/>
              <a:t>illness or </a:t>
            </a:r>
            <a:r>
              <a:rPr lang="en-US" sz="1300" dirty="0"/>
              <a:t>a </a:t>
            </a:r>
            <a:r>
              <a:rPr lang="en-US" sz="1300" dirty="0" smtClean="0"/>
              <a:t>lab </a:t>
            </a:r>
            <a:r>
              <a:rPr lang="en-US" sz="1300" dirty="0"/>
              <a:t>test indicating suppressed CD4+ cell counts (&lt;200 cells/µL</a:t>
            </a:r>
            <a:r>
              <a:rPr lang="en-US" sz="1300" dirty="0" smtClean="0"/>
              <a:t>)</a:t>
            </a:r>
            <a:endParaRPr lang="en-US" sz="13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376570"/>
              </p:ext>
            </p:extLst>
          </p:nvPr>
        </p:nvGraphicFramePr>
        <p:xfrm>
          <a:off x="608012" y="1320253"/>
          <a:ext cx="7849719" cy="469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142412" y="1219200"/>
            <a:ext cx="2438400" cy="1804540"/>
            <a:chOff x="9142412" y="1219200"/>
            <a:chExt cx="2438400" cy="1804540"/>
          </a:xfrm>
        </p:grpSpPr>
        <p:grpSp>
          <p:nvGrpSpPr>
            <p:cNvPr id="3" name="Group 2"/>
            <p:cNvGrpSpPr/>
            <p:nvPr/>
          </p:nvGrpSpPr>
          <p:grpSpPr>
            <a:xfrm>
              <a:off x="9142412" y="1219200"/>
              <a:ext cx="2438400" cy="1804540"/>
              <a:chOff x="8228012" y="1219200"/>
              <a:chExt cx="2438400" cy="180454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461310" y="2562075"/>
                <a:ext cx="92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81%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228012" y="1368623"/>
                <a:ext cx="1790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HIV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180512" y="1219200"/>
                <a:ext cx="1485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AIDS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8742362" y="2511096"/>
                <a:ext cx="15430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642158" y="2562075"/>
                <a:ext cx="96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65%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Down Arrow 14"/>
            <p:cNvSpPr/>
            <p:nvPr/>
          </p:nvSpPr>
          <p:spPr>
            <a:xfrm>
              <a:off x="10590212" y="1561332"/>
              <a:ext cx="475488" cy="914400"/>
            </a:xfrm>
            <a:prstGeom prst="downArrow">
              <a:avLst/>
            </a:prstGeom>
            <a:solidFill>
              <a:schemeClr val="accent2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9800017" y="1698492"/>
              <a:ext cx="475488" cy="777240"/>
            </a:xfrm>
            <a:prstGeom prst="downArrow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03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55263"/>
            <a:ext cx="10969943" cy="781752"/>
          </a:xfrm>
        </p:spPr>
        <p:txBody>
          <a:bodyPr/>
          <a:lstStyle/>
          <a:p>
            <a:r>
              <a:rPr lang="en-US" altLang="en-US" sz="2800" dirty="0"/>
              <a:t>Among diagnosed PLWHA in the Bronx, </a:t>
            </a:r>
            <a:r>
              <a:rPr lang="en-US" altLang="en-US" sz="2800" dirty="0" smtClean="0"/>
              <a:t>non-Hispanic black residents </a:t>
            </a:r>
            <a:r>
              <a:rPr lang="en-US" altLang="en-US" sz="2800" dirty="0"/>
              <a:t>had the </a:t>
            </a:r>
            <a:r>
              <a:rPr lang="en-US" altLang="en-US" sz="2800" dirty="0" smtClean="0"/>
              <a:t>lowest viral </a:t>
            </a:r>
            <a:r>
              <a:rPr lang="en-US" altLang="en-US" sz="2800" dirty="0"/>
              <a:t>suppression </a:t>
            </a:r>
            <a:r>
              <a:rPr lang="en-US" altLang="en-US" sz="2800" dirty="0" smtClean="0"/>
              <a:t>proportion</a:t>
            </a:r>
            <a:endParaRPr lang="en-US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671912"/>
              </p:ext>
            </p:extLst>
          </p:nvPr>
        </p:nvGraphicFramePr>
        <p:xfrm>
          <a:off x="1217612" y="1600200"/>
          <a:ext cx="8458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92863" y="1715869"/>
            <a:ext cx="18288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/>
              <a:t>Viral suppression is defined as viral load ≤200 copies/mL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HIV/AIDS in the Bronx, New York City, 2017</a:t>
            </a:r>
            <a:r>
              <a:rPr lang="en-US" sz="1200" dirty="0"/>
              <a:t>. </a:t>
            </a:r>
            <a:r>
              <a:rPr lang="en-US" sz="1200" dirty="0" smtClean="0"/>
              <a:t>PLWHA = People </a:t>
            </a:r>
            <a:r>
              <a:rPr lang="en-US" sz="1200" dirty="0"/>
              <a:t>Living with </a:t>
            </a:r>
            <a:r>
              <a:rPr lang="en-US" sz="1200" dirty="0" smtClean="0"/>
              <a:t>HIV/AIDS.</a:t>
            </a:r>
            <a:endParaRPr lang="en-US" sz="1200" dirty="0"/>
          </a:p>
          <a:p>
            <a:r>
              <a:rPr lang="en-US" sz="1200" dirty="0" smtClean="0"/>
              <a:t>As reported to the New York City Department of Health and Mental Hygiene by March 31, 2018.</a:t>
            </a:r>
          </a:p>
        </p:txBody>
      </p:sp>
    </p:spTree>
    <p:extLst>
      <p:ext uri="{BB962C8B-B14F-4D97-AF65-F5344CB8AC3E}">
        <p14:creationId xmlns:p14="http://schemas.microsoft.com/office/powerpoint/2010/main" val="31583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55263"/>
            <a:ext cx="10969943" cy="781752"/>
          </a:xfrm>
        </p:spPr>
        <p:txBody>
          <a:bodyPr/>
          <a:lstStyle/>
          <a:p>
            <a:r>
              <a:rPr lang="en-US" altLang="en-US" sz="2800" dirty="0"/>
              <a:t>Among diagnosed PLWHA in NYC, </a:t>
            </a:r>
            <a:r>
              <a:rPr lang="en-US" altLang="en-US" sz="2800" dirty="0" smtClean="0"/>
              <a:t>people with </a:t>
            </a:r>
            <a:r>
              <a:rPr lang="en-US" altLang="en-US" sz="2800" dirty="0"/>
              <a:t>perinatal transmission risk </a:t>
            </a:r>
            <a:r>
              <a:rPr lang="en-US" altLang="en-US" sz="2800" dirty="0" smtClean="0"/>
              <a:t>had the lowest viral suppression proportion</a:t>
            </a:r>
            <a:endParaRPr lang="en-US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777348"/>
              </p:ext>
            </p:extLst>
          </p:nvPr>
        </p:nvGraphicFramePr>
        <p:xfrm>
          <a:off x="850077" y="1600200"/>
          <a:ext cx="844473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99612" y="1752600"/>
            <a:ext cx="214514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/>
              <a:t>Viral suppression is defined as viral load ≤200 </a:t>
            </a:r>
            <a:r>
              <a:rPr lang="en-US" altLang="en-US" sz="1200" dirty="0" smtClean="0"/>
              <a:t>copies/mL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HIV/AIDS in the Bronx, New York City, 2017. PLWHA = People Living with HIV/AIDS.</a:t>
            </a:r>
          </a:p>
          <a:p>
            <a:r>
              <a:rPr lang="en-US" sz="1200" dirty="0" smtClean="0"/>
              <a:t>As reported to the New York City Department of Health and Mental Hygiene by March 31, 2018.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4812" y="4038600"/>
            <a:ext cx="273322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Abbreviations</a:t>
            </a:r>
          </a:p>
          <a:p>
            <a:r>
              <a:rPr lang="en-US" sz="1200" dirty="0" smtClean="0"/>
              <a:t>MSM=men who have sex with men</a:t>
            </a:r>
          </a:p>
          <a:p>
            <a:r>
              <a:rPr lang="en-US" sz="1200" dirty="0"/>
              <a:t>IDU=people who inject drugs</a:t>
            </a:r>
          </a:p>
          <a:p>
            <a:r>
              <a:rPr lang="en-US" sz="1200" dirty="0" smtClean="0"/>
              <a:t>MSM-IDU=men who have sex with men and inject drugs</a:t>
            </a:r>
          </a:p>
          <a:p>
            <a:r>
              <a:rPr lang="en-US" sz="1200" dirty="0" smtClean="0"/>
              <a:t>TG-SC=transgender sexual contact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69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2"/>
            <a:ext cx="10969943" cy="830997"/>
          </a:xfrm>
        </p:spPr>
        <p:txBody>
          <a:bodyPr/>
          <a:lstStyle/>
          <a:p>
            <a:r>
              <a:rPr lang="en-US" altLang="en-US" dirty="0"/>
              <a:t>Of approximately </a:t>
            </a:r>
            <a:r>
              <a:rPr lang="en-US" altLang="en-US" dirty="0" smtClean="0"/>
              <a:t>25,300 </a:t>
            </a:r>
            <a:r>
              <a:rPr lang="en-US" altLang="en-US" dirty="0"/>
              <a:t>PLWHA in the Bronx in </a:t>
            </a:r>
            <a:r>
              <a:rPr lang="en-US" altLang="en-US" dirty="0" smtClean="0"/>
              <a:t>2017, 69% </a:t>
            </a:r>
            <a:r>
              <a:rPr lang="en-US" altLang="en-US" dirty="0"/>
              <a:t>had a suppressed viral </a:t>
            </a:r>
            <a:r>
              <a:rPr lang="en-US" altLang="en-US" dirty="0" smtClean="0"/>
              <a:t>load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104149"/>
              </p:ext>
            </p:extLst>
          </p:nvPr>
        </p:nvGraphicFramePr>
        <p:xfrm>
          <a:off x="1014791" y="1526585"/>
          <a:ext cx="8584821" cy="458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7191" y="63201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HIV/AIDS in the Bronx, New York City, 2017</a:t>
            </a:r>
            <a:r>
              <a:rPr lang="en-US" sz="1200" dirty="0"/>
              <a:t>. PLWHA = People Living with HIV/AIDS.</a:t>
            </a:r>
            <a:endParaRPr lang="en-US" sz="1200" dirty="0" smtClean="0"/>
          </a:p>
          <a:p>
            <a:r>
              <a:rPr lang="en-US" sz="1200" dirty="0" smtClean="0"/>
              <a:t>As reported to the New York City Department of Health and Mental Hygiene by March 31, 2018.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3412" y="1828800"/>
            <a:ext cx="214514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/>
              <a:t>Viral suppression is defined as viral load ≤200 </a:t>
            </a:r>
            <a:r>
              <a:rPr lang="en-US" altLang="en-US" sz="1200" dirty="0" smtClean="0"/>
              <a:t>copies/mL</a:t>
            </a:r>
          </a:p>
        </p:txBody>
      </p:sp>
    </p:spTree>
    <p:extLst>
      <p:ext uri="{BB962C8B-B14F-4D97-AF65-F5344CB8AC3E}">
        <p14:creationId xmlns:p14="http://schemas.microsoft.com/office/powerpoint/2010/main" val="35993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 smtClean="0"/>
              <a:t>HIV/AIDS Mortality in the Bronx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011492323"/>
              </p:ext>
            </p:extLst>
          </p:nvPr>
        </p:nvGraphicFramePr>
        <p:xfrm>
          <a:off x="403076" y="1307049"/>
          <a:ext cx="5205941" cy="499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76535"/>
            <a:ext cx="10969943" cy="461665"/>
          </a:xfrm>
        </p:spPr>
        <p:txBody>
          <a:bodyPr/>
          <a:lstStyle/>
          <a:p>
            <a:r>
              <a:rPr lang="en-US" dirty="0" smtClean="0"/>
              <a:t>HIV mortality rates have fallen over 4-fold since 2000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2" y="6477000"/>
            <a:ext cx="887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</a:t>
            </a:r>
            <a:r>
              <a:rPr lang="en-US" sz="1200" smtClean="0"/>
              <a:t>: </a:t>
            </a:r>
            <a:r>
              <a:rPr lang="en-US" sz="1200" smtClean="0"/>
              <a:t>Underlying </a:t>
            </a:r>
            <a:r>
              <a:rPr lang="en-US" sz="1200" dirty="0" smtClean="0"/>
              <a:t>Cause of Death, 2000-2017.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51212" y="1524000"/>
            <a:ext cx="2400300" cy="2280363"/>
            <a:chOff x="8266112" y="743377"/>
            <a:chExt cx="2400300" cy="2280363"/>
          </a:xfrm>
        </p:grpSpPr>
        <p:sp>
          <p:nvSpPr>
            <p:cNvPr id="7" name="TextBox 6"/>
            <p:cNvSpPr txBox="1"/>
            <p:nvPr/>
          </p:nvSpPr>
          <p:spPr>
            <a:xfrm>
              <a:off x="9599612" y="2562075"/>
              <a:ext cx="924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81% decrease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66112" y="1350000"/>
              <a:ext cx="1790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Bronx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71012" y="743377"/>
              <a:ext cx="1295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NYC Excluding Bronx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740457" y="2511096"/>
              <a:ext cx="16973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685212" y="2562075"/>
              <a:ext cx="962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83% decrease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3980624" y="2476751"/>
            <a:ext cx="475488" cy="763989"/>
          </a:xfrm>
          <a:prstGeom prst="downArrow">
            <a:avLst/>
          </a:prstGeom>
          <a:solidFill>
            <a:schemeClr val="accent4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837112" y="2262664"/>
            <a:ext cx="475488" cy="991328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859109983"/>
              </p:ext>
            </p:extLst>
          </p:nvPr>
        </p:nvGraphicFramePr>
        <p:xfrm>
          <a:off x="5942012" y="1307049"/>
          <a:ext cx="5638800" cy="499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9412" y="987623"/>
            <a:ext cx="61722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91440" tIns="457200" rIns="91440" bIns="457200" rtlCol="0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Bronx -- 2000: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leading cause of death | 2017: 12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leading cause of death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294812" y="2284511"/>
            <a:ext cx="2133600" cy="1058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91440" tIns="457200" rIns="91440" bIns="457200" rtlCol="0" anchor="ctr">
            <a:noAutofit/>
          </a:bodyPr>
          <a:lstStyle/>
          <a:p>
            <a:pPr algn="ctr"/>
            <a:r>
              <a:rPr lang="en-US" sz="1400" dirty="0" smtClean="0"/>
              <a:t>These areas chosen for </a:t>
            </a:r>
          </a:p>
          <a:p>
            <a:pPr algn="ctr"/>
            <a:r>
              <a:rPr lang="en-US" sz="1400" dirty="0"/>
              <a:t>c</a:t>
            </a:r>
            <a:r>
              <a:rPr lang="en-US" sz="1400" dirty="0" smtClean="0"/>
              <a:t>omparison due to similar </a:t>
            </a:r>
          </a:p>
          <a:p>
            <a:pPr algn="ctr"/>
            <a:r>
              <a:rPr lang="en-US" sz="1400" dirty="0" smtClean="0"/>
              <a:t>demographics and high </a:t>
            </a:r>
          </a:p>
          <a:p>
            <a:pPr algn="ctr"/>
            <a:r>
              <a:rPr lang="en-US" sz="1400" dirty="0" smtClean="0"/>
              <a:t>HIV/AIDS burden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62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Males and 45-64 year olds have highest rates of HIV mortality in the Bronx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274528"/>
              </p:ext>
            </p:extLst>
          </p:nvPr>
        </p:nvGraphicFramePr>
        <p:xfrm>
          <a:off x="227012" y="1524000"/>
          <a:ext cx="5410200" cy="466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053359"/>
              </p:ext>
            </p:extLst>
          </p:nvPr>
        </p:nvGraphicFramePr>
        <p:xfrm>
          <a:off x="5561012" y="1524000"/>
          <a:ext cx="6477000" cy="445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8193" y="6337736"/>
            <a:ext cx="930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 smtClean="0"/>
              <a:t>Underlying </a:t>
            </a:r>
            <a:r>
              <a:rPr lang="en-US" sz="1200" dirty="0" smtClean="0"/>
              <a:t>Cause of Death, 2000-2017.</a:t>
            </a:r>
          </a:p>
          <a:p>
            <a:r>
              <a:rPr lang="en-US" sz="1200" dirty="0" smtClean="0"/>
              <a:t>Age-specific </a:t>
            </a:r>
            <a:r>
              <a:rPr lang="en-US" sz="1200" dirty="0"/>
              <a:t>rates are not </a:t>
            </a:r>
            <a:r>
              <a:rPr lang="en-US" sz="1200" dirty="0" smtClean="0"/>
              <a:t>age-adjusted. 25-34 year data unstable after 2006. 35-44 unstable after 2016.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294812" y="5410200"/>
            <a:ext cx="1295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Data Suppressed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04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HIV/AIDS mortality rates are highest for the non-Hispanic black population in the Bronx 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787454"/>
              </p:ext>
            </p:extLst>
          </p:nvPr>
        </p:nvGraphicFramePr>
        <p:xfrm>
          <a:off x="1522412" y="1219200"/>
          <a:ext cx="8432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6623" y="6337736"/>
            <a:ext cx="88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 smtClean="0"/>
              <a:t>Underlying </a:t>
            </a:r>
            <a:r>
              <a:rPr lang="en-US" sz="1200" dirty="0" smtClean="0"/>
              <a:t>Cause of Death, 2000-2017. </a:t>
            </a:r>
          </a:p>
          <a:p>
            <a:r>
              <a:rPr lang="en-US" sz="1200" dirty="0" smtClean="0"/>
              <a:t>Data on non-Hispanic white respondents statistically unstable 2008-2017.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789612" y="4953000"/>
            <a:ext cx="137160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Suppressed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08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96334"/>
            <a:ext cx="10969943" cy="830997"/>
          </a:xfrm>
        </p:spPr>
        <p:txBody>
          <a:bodyPr/>
          <a:lstStyle/>
          <a:p>
            <a:r>
              <a:rPr lang="en-US" dirty="0" smtClean="0"/>
              <a:t>There are dramatic disparities in </a:t>
            </a:r>
            <a:r>
              <a:rPr lang="en-US" u="sng" dirty="0" smtClean="0"/>
              <a:t>all-cause mortality</a:t>
            </a:r>
            <a:r>
              <a:rPr lang="en-US" dirty="0" smtClean="0"/>
              <a:t> among people living HIV/AIDS in the Bronx 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70359183"/>
              </p:ext>
            </p:extLst>
          </p:nvPr>
        </p:nvGraphicFramePr>
        <p:xfrm>
          <a:off x="303213" y="1447800"/>
          <a:ext cx="112775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7212" y="1447800"/>
            <a:ext cx="3733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i="1" dirty="0" smtClean="0"/>
              <a:t>Males, including transgender men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5612" y="1447800"/>
            <a:ext cx="3733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i="1" dirty="0" smtClean="0"/>
              <a:t>Female, including transgender women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0012" y="6248400"/>
            <a:ext cx="5943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Calculated from NYC HIV/AIDS Annual Surveillance Statistics, 2016-17. All-cause mortality can include any cause of death, not necessarily HIV/AIDS.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6012" y="990600"/>
            <a:ext cx="449421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Note: Different analysis approach from previous slides.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3412" y="2362200"/>
            <a:ext cx="273322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Abbreviations</a:t>
            </a:r>
          </a:p>
          <a:p>
            <a:r>
              <a:rPr lang="en-US" sz="1200" dirty="0" smtClean="0"/>
              <a:t>MSM=men who have sex with men</a:t>
            </a:r>
          </a:p>
          <a:p>
            <a:r>
              <a:rPr lang="en-US" sz="1200" dirty="0"/>
              <a:t>IDU=people who inject drugs</a:t>
            </a:r>
          </a:p>
          <a:p>
            <a:r>
              <a:rPr lang="en-US" sz="1200" dirty="0" smtClean="0"/>
              <a:t>MSM-IDU=men who have sex with men and inject drugs</a:t>
            </a:r>
          </a:p>
        </p:txBody>
      </p:sp>
    </p:spTree>
    <p:extLst>
      <p:ext uri="{BB962C8B-B14F-4D97-AF65-F5344CB8AC3E}">
        <p14:creationId xmlns:p14="http://schemas.microsoft.com/office/powerpoint/2010/main" val="21042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Community Health Dashboard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</a:t>
            </a:r>
            <a:r>
              <a:rPr lang="en-US" dirty="0" smtClean="0"/>
              <a:t>provide Bronx-specific data on risk factors and health outcomes with an emphasis on presenting data on trends, socio-demographic differences (e.g., by age, sex, race/ethnicity, etc.) and sub-county/neighborhood level data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Data 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 more information please contact </a:t>
            </a:r>
            <a:r>
              <a:rPr lang="en-US" dirty="0"/>
              <a:t>us at </a:t>
            </a:r>
            <a:r>
              <a:rPr lang="en-US" dirty="0" smtClean="0">
                <a:hlinkClick r:id="rId2"/>
              </a:rPr>
              <a:t>OCPHDept@montefiore.org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The percent of Bronx residents living with HIV/AIDS has been steadily increasing over the last 15 years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916829"/>
              </p:ext>
            </p:extLst>
          </p:nvPr>
        </p:nvGraphicFramePr>
        <p:xfrm>
          <a:off x="1217612" y="1524000"/>
          <a:ext cx="8763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1305" y="6476233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2001-2017.</a:t>
            </a:r>
          </a:p>
        </p:txBody>
      </p:sp>
    </p:spTree>
    <p:extLst>
      <p:ext uri="{BB962C8B-B14F-4D97-AF65-F5344CB8AC3E}">
        <p14:creationId xmlns:p14="http://schemas.microsoft.com/office/powerpoint/2010/main" val="41400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811" y="381000"/>
            <a:ext cx="10969943" cy="609600"/>
          </a:xfrm>
        </p:spPr>
        <p:txBody>
          <a:bodyPr/>
          <a:lstStyle/>
          <a:p>
            <a:r>
              <a:rPr lang="en-US" dirty="0" smtClean="0"/>
              <a:t>New HIV and AIDS diagnoses rates are falling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498463"/>
              </p:ext>
            </p:extLst>
          </p:nvPr>
        </p:nvGraphicFramePr>
        <p:xfrm>
          <a:off x="6094412" y="1143000"/>
          <a:ext cx="5943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1324" y="6476232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2001-2017.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47472"/>
              </p:ext>
            </p:extLst>
          </p:nvPr>
        </p:nvGraphicFramePr>
        <p:xfrm>
          <a:off x="303212" y="1143000"/>
          <a:ext cx="5638800" cy="502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9812" y="2141793"/>
            <a:ext cx="19050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3 fold decrease in new HIV diagnoses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9599612" y="2141793"/>
            <a:ext cx="20574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5</a:t>
            </a:r>
            <a:r>
              <a:rPr lang="en-US" sz="1500" dirty="0" smtClean="0"/>
              <a:t> fold decrease in new AIDS diagnoses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7835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830997"/>
          </a:xfrm>
        </p:spPr>
        <p:txBody>
          <a:bodyPr/>
          <a:lstStyle/>
          <a:p>
            <a:r>
              <a:rPr lang="en-US" dirty="0" smtClean="0"/>
              <a:t>The rate of new HIV/AIDS cases is falling but the rate of people living with HIV/AIDS is increasing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504801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2001-2017.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6412" y="1523077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Note different axis scales</a:t>
            </a:r>
            <a:endParaRPr lang="en-US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032072"/>
              </p:ext>
            </p:extLst>
          </p:nvPr>
        </p:nvGraphicFramePr>
        <p:xfrm>
          <a:off x="1014791" y="1295400"/>
          <a:ext cx="9529764" cy="490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796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HIV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16289"/>
            <a:ext cx="10969943" cy="781752"/>
          </a:xfrm>
        </p:spPr>
        <p:txBody>
          <a:bodyPr/>
          <a:lstStyle/>
          <a:p>
            <a:r>
              <a:rPr lang="en-US" sz="2800" dirty="0" smtClean="0"/>
              <a:t>Bronx adult residents are more likely to have ever had an HIV/AIDS test compared to other boroughs 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56404847"/>
              </p:ext>
            </p:extLst>
          </p:nvPr>
        </p:nvGraphicFramePr>
        <p:xfrm>
          <a:off x="608012" y="1359932"/>
          <a:ext cx="11277600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951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Community Health Survey, 2017. </a:t>
            </a:r>
          </a:p>
          <a:p>
            <a:r>
              <a:rPr lang="en-US" sz="1200" dirty="0" smtClean="0"/>
              <a:t>Age results not age-adjusted.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37012" y="1143000"/>
            <a:ext cx="7620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0212" y="990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Bronx only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77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16289"/>
            <a:ext cx="10969943" cy="781752"/>
          </a:xfrm>
          <a:noFill/>
        </p:spPr>
        <p:txBody>
          <a:bodyPr/>
          <a:lstStyle/>
          <a:p>
            <a:r>
              <a:rPr lang="en-US" sz="2800" dirty="0" smtClean="0"/>
              <a:t>Residents with lower incomes and less education more likely to have ever had an HIV/AIDS test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13067612"/>
              </p:ext>
            </p:extLst>
          </p:nvPr>
        </p:nvGraphicFramePr>
        <p:xfrm>
          <a:off x="608012" y="1143000"/>
          <a:ext cx="11277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951" y="64770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Community Health Survey, 2017. </a:t>
            </a:r>
          </a:p>
        </p:txBody>
      </p:sp>
    </p:spTree>
    <p:extLst>
      <p:ext uri="{BB962C8B-B14F-4D97-AF65-F5344CB8AC3E}">
        <p14:creationId xmlns:p14="http://schemas.microsoft.com/office/powerpoint/2010/main" val="17804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23500</TotalTime>
  <Words>2503</Words>
  <Application>Microsoft Office PowerPoint</Application>
  <PresentationFormat>Custom</PresentationFormat>
  <Paragraphs>383</Paragraphs>
  <Slides>38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Montefiore DOING MORE</vt:lpstr>
      <vt:lpstr>Bronx Community Health Dashboard:  HIV and AIDS  Created: 5/4/2017 Last Updated: 3/20/2019  See last slide for more information about this project.</vt:lpstr>
      <vt:lpstr>Overview of HIV/AIDS in the Bronx</vt:lpstr>
      <vt:lpstr>Fewer people are being newly diagnosed with HIV and AIDS in the Bronx</vt:lpstr>
      <vt:lpstr>The percent of Bronx residents living with HIV/AIDS has been steadily increasing over the last 15 years</vt:lpstr>
      <vt:lpstr>New HIV and AIDS diagnoses rates are falling</vt:lpstr>
      <vt:lpstr>The rate of new HIV/AIDS cases is falling but the rate of people living with HIV/AIDS is increasing</vt:lpstr>
      <vt:lpstr>HIV Testing</vt:lpstr>
      <vt:lpstr>Bronx adult residents are more likely to have ever had an HIV/AIDS test compared to other boroughs </vt:lpstr>
      <vt:lpstr>Residents with lower incomes and less education more likely to have ever had an HIV/AIDS test</vt:lpstr>
      <vt:lpstr>Since 2004, the Bronx has had the highest percentage of people ever getting an HIV/AIDS test</vt:lpstr>
      <vt:lpstr>HIV Diagnoses in the Bronx</vt:lpstr>
      <vt:lpstr>PowerPoint Presentation</vt:lpstr>
      <vt:lpstr>Males in the Bronx have higher rates of HIV diagnoses</vt:lpstr>
      <vt:lpstr>4 of 10 community districts with highest rates of new HIV diagnoses are in the Bronx</vt:lpstr>
      <vt:lpstr>In the Bronx, HIV diagnoses are highest for men who have sex with men</vt:lpstr>
      <vt:lpstr>HIV diagnoses are highest for females with heterosexual contact in the Bronx</vt:lpstr>
      <vt:lpstr>AIDS Diagnoses in the Bronx</vt:lpstr>
      <vt:lpstr>AIDS diagnoses rates are highest among the non-Hispanic black population in the Bronx</vt:lpstr>
      <vt:lpstr>Males in the Bronx have higher rates of AIDS diagnoses </vt:lpstr>
      <vt:lpstr>In the Bronx, AIDS diagnoses are highest for men who have sex with men</vt:lpstr>
      <vt:lpstr>In the Bronx, AIDS diagnoses are highest for females with heterosexual contact</vt:lpstr>
      <vt:lpstr>HIV/AIDS Related Care in the Bronx</vt:lpstr>
      <vt:lpstr>Timely initiation of care among those newly diagnosed with HIV slightly increased in the Bronx between 2013 and 2017</vt:lpstr>
      <vt:lpstr>Among Bronx residents newly diagnosed with HIV in 2017, Hispanic residents were most likely to have timely initiation of care</vt:lpstr>
      <vt:lpstr>Among Bronx residents newly diagnosed with HIV in 2017, MSM-IDU were most likely to have timely initiation of care</vt:lpstr>
      <vt:lpstr>Newly diagnosed Bronx residents are equally likely to initiate care, but somewhat less likely to have viral suppression, 2017</vt:lpstr>
      <vt:lpstr>HIV/AIDS related care by risk category for all of New York City, 2017</vt:lpstr>
      <vt:lpstr>Among Bronx residents newly diagnosed with HIV, 41% achieved viral suppression within 3 months and 61% within 6 months</vt:lpstr>
      <vt:lpstr>Among people newly diagnosed with HIV in the Bronx, MSM were most likely to achieve viral suppression within 6 months</vt:lpstr>
      <vt:lpstr>Among diagnosed PLWHA in the Bronx, non-Hispanic black residents had the lowest viral suppression proportion</vt:lpstr>
      <vt:lpstr>Among diagnosed PLWHA in NYC, people with perinatal transmission risk had the lowest viral suppression proportion</vt:lpstr>
      <vt:lpstr>Of approximately 25,300 PLWHA in the Bronx in 2017, 69% had a suppressed viral load</vt:lpstr>
      <vt:lpstr>HIV/AIDS Mortality in the Bronx</vt:lpstr>
      <vt:lpstr>HIV mortality rates have fallen over 4-fold since 2000</vt:lpstr>
      <vt:lpstr>Males and 45-64 year olds have highest rates of HIV mortality in the Bronx</vt:lpstr>
      <vt:lpstr>HIV/AIDS mortality rates are highest for the non-Hispanic black population in the Bronx </vt:lpstr>
      <vt:lpstr>There are dramatic disparities in all-cause mortality among people living HIV/AIDS in the Bronx </vt:lpstr>
      <vt:lpstr>About the Community Health Dashboard Project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Bronx Community Health Dashboard:  HIV  Created: 5/4/2017 Last Updated: 5/4/2017</dc:title>
  <dc:creator>dkocp05</dc:creator>
  <cp:lastModifiedBy>Carrie Heller</cp:lastModifiedBy>
  <cp:revision>277</cp:revision>
  <cp:lastPrinted>2017-05-11T15:59:53Z</cp:lastPrinted>
  <dcterms:created xsi:type="dcterms:W3CDTF">2017-05-04T18:10:12Z</dcterms:created>
  <dcterms:modified xsi:type="dcterms:W3CDTF">2019-03-21T15:57:23Z</dcterms:modified>
</cp:coreProperties>
</file>